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5"/>
  </p:notesMasterIdLst>
  <p:sldIdLst>
    <p:sldId id="256" r:id="rId5"/>
    <p:sldId id="275" r:id="rId6"/>
    <p:sldId id="277" r:id="rId7"/>
    <p:sldId id="276" r:id="rId8"/>
    <p:sldId id="259" r:id="rId9"/>
    <p:sldId id="260" r:id="rId10"/>
    <p:sldId id="261" r:id="rId11"/>
    <p:sldId id="262" r:id="rId12"/>
    <p:sldId id="269" r:id="rId13"/>
    <p:sldId id="273" r:id="rId14"/>
    <p:sldId id="263" r:id="rId15"/>
    <p:sldId id="278" r:id="rId16"/>
    <p:sldId id="270" r:id="rId17"/>
    <p:sldId id="279" r:id="rId18"/>
    <p:sldId id="272" r:id="rId19"/>
    <p:sldId id="274" r:id="rId20"/>
    <p:sldId id="265" r:id="rId21"/>
    <p:sldId id="266" r:id="rId22"/>
    <p:sldId id="267" r:id="rId23"/>
    <p:sldId id="268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loud Data Platform" id="{FC7E944A-77EF-C444-9672-2F869964E11A}">
          <p14:sldIdLst>
            <p14:sldId id="256"/>
            <p14:sldId id="275"/>
            <p14:sldId id="277"/>
            <p14:sldId id="276"/>
            <p14:sldId id="259"/>
            <p14:sldId id="260"/>
            <p14:sldId id="261"/>
          </p14:sldIdLst>
        </p14:section>
        <p14:section name="Deposits Data Ops" id="{6721AC2F-5AF1-B546-BA79-43DAA7A0B24C}">
          <p14:sldIdLst>
            <p14:sldId id="262"/>
            <p14:sldId id="269"/>
            <p14:sldId id="273"/>
            <p14:sldId id="263"/>
            <p14:sldId id="278"/>
            <p14:sldId id="270"/>
            <p14:sldId id="279"/>
            <p14:sldId id="272"/>
            <p14:sldId id="274"/>
            <p14:sldId id="265"/>
            <p14:sldId id="266"/>
            <p14:sldId id="267"/>
            <p14:sldId id="268"/>
          </p14:sldIdLst>
        </p14:section>
      </p14:sectionLst>
    </p:ext>
    <p:ext uri="{EFAFB233-063F-42B5-8137-9DF3F51BA10A}">
      <p15:sldGuideLst xmlns:p15="http://schemas.microsoft.com/office/powerpoint/2012/main">
        <p15:guide id="1" pos="7392" userDrawn="1">
          <p15:clr>
            <a:srgbClr val="A4A3A4"/>
          </p15:clr>
        </p15:guide>
        <p15:guide id="2" orient="horz" pos="3888" userDrawn="1">
          <p15:clr>
            <a:srgbClr val="A4A3A4"/>
          </p15:clr>
        </p15:guide>
        <p15:guide id="3" pos="288" userDrawn="1">
          <p15:clr>
            <a:srgbClr val="A4A3A4"/>
          </p15:clr>
        </p15:guide>
        <p15:guide id="4" orient="horz" pos="1152" userDrawn="1">
          <p15:clr>
            <a:srgbClr val="A4A3A4"/>
          </p15:clr>
        </p15:guide>
        <p15:guide id="5" orient="horz" pos="412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548A"/>
    <a:srgbClr val="F2F2F2"/>
    <a:srgbClr val="474747"/>
    <a:srgbClr val="FF6600"/>
    <a:srgbClr val="524A82"/>
    <a:srgbClr val="5A5199"/>
    <a:srgbClr val="A8133E"/>
    <a:srgbClr val="FF6000"/>
    <a:srgbClr val="114D75"/>
    <a:srgbClr val="E185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631"/>
    <p:restoredTop sz="95878"/>
  </p:normalViewPr>
  <p:slideViewPr>
    <p:cSldViewPr snapToGrid="0" snapToObjects="1">
      <p:cViewPr varScale="1">
        <p:scale>
          <a:sx n="70" d="100"/>
          <a:sy n="70" d="100"/>
        </p:scale>
        <p:origin x="436" y="44"/>
      </p:cViewPr>
      <p:guideLst>
        <p:guide pos="7392"/>
        <p:guide orient="horz" pos="3888"/>
        <p:guide pos="288"/>
        <p:guide orient="horz" pos="1152"/>
        <p:guide orient="horz" pos="412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30" d="100"/>
        <a:sy n="13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BAA197-FC71-824C-9F51-EE47AA83C0DA}" type="datetimeFigureOut">
              <a:rPr lang="en-US" smtClean="0"/>
              <a:t>5/10/2019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DBF1AE-BC36-1841-87CD-1AC6848333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828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Please copy/paste the Discover logo from the Cover layout master slide (see: View &gt; Slide Master).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DBF1AE-BC36-1841-87CD-1AC68483332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5608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Placeholder: Introduction slide.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DBF1AE-BC36-1841-87CD-1AC68483332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7102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Placeholder: Introduction slide.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DBF1AE-BC36-1841-87CD-1AC68483332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6039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Placeholder: Introduction slide.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DBF1AE-BC36-1841-87CD-1AC68483332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0707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217A467C-956C-4147-8259-5E18D247919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895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6C89FB70-A2E5-7D4D-B6DA-7D5724368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0" y="5039519"/>
            <a:ext cx="12192000" cy="1828800"/>
          </a:xfrm>
          <a:solidFill>
            <a:srgbClr val="FF6000"/>
          </a:solidFill>
        </p:spPr>
        <p:txBody>
          <a:bodyPr lIns="457200" tIns="228600" rIns="457200" bIns="228600" anchor="ctr"/>
          <a:lstStyle>
            <a:lvl1pPr marL="0" indent="0" algn="ctr">
              <a:spcBef>
                <a:spcPts val="1600"/>
              </a:spcBef>
              <a:buNone/>
              <a:defRPr b="0" i="0">
                <a:solidFill>
                  <a:schemeClr val="bg1"/>
                </a:solidFill>
                <a:latin typeface="Meta Offc Pro Normal" panose="020B0504030101020102" pitchFamily="34" charset="0"/>
              </a:defRPr>
            </a:lvl1pPr>
          </a:lstStyle>
          <a:p>
            <a:pPr>
              <a:lnSpc>
                <a:spcPts val="3200"/>
              </a:lnSpc>
            </a:pPr>
            <a:r>
              <a:rPr lang="en-US" dirty="0"/>
              <a:t>Title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C1E566A9-6606-1446-BBFF-7E4CB259492A}"/>
              </a:ext>
            </a:extLst>
          </p:cNvPr>
          <p:cNvSpPr/>
          <p:nvPr userDrawn="1"/>
        </p:nvSpPr>
        <p:spPr>
          <a:xfrm>
            <a:off x="0" y="-20638"/>
            <a:ext cx="12192000" cy="5049838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rgbClr val="C00000">
                  <a:alpha val="15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BA8FE861-0789-7849-B600-5E771F25E0B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359728" y="3170867"/>
            <a:ext cx="5472545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160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/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CEB3629D-9B31-4C43-B717-ACDB6ED4C71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685800"/>
            <a:ext cx="11277600" cy="914400"/>
          </a:xfrm>
        </p:spPr>
        <p:txBody>
          <a:bodyPr lIns="0" tIns="0" rIns="0" bIns="0"/>
          <a:lstStyle>
            <a:lvl1pPr marL="0" indent="0">
              <a:lnSpc>
                <a:spcPts val="3200"/>
              </a:lnSpc>
              <a:spcBef>
                <a:spcPts val="1600"/>
              </a:spcBef>
              <a:buNone/>
              <a:defRPr/>
            </a:lvl1pPr>
          </a:lstStyle>
          <a:p>
            <a:pPr lvl="0"/>
            <a:r>
              <a:rPr lang="en-US" dirty="0"/>
              <a:t>AGENDA/CONTENTS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xmlns="" id="{906235AF-18B3-9C48-A96D-162BBBBB375A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051273091"/>
              </p:ext>
            </p:extLst>
          </p:nvPr>
        </p:nvGraphicFramePr>
        <p:xfrm>
          <a:off x="457200" y="1828799"/>
          <a:ext cx="11292840" cy="3429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xmlns="" val="4085304157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xmlns="" val="2322640628"/>
                    </a:ext>
                  </a:extLst>
                </a:gridCol>
                <a:gridCol w="10607040">
                  <a:extLst>
                    <a:ext uri="{9D8B030D-6E8A-4147-A177-3AD203B41FA5}">
                      <a16:colId xmlns:a16="http://schemas.microsoft.com/office/drawing/2014/main" xmlns="" val="485990828"/>
                    </a:ext>
                  </a:extLst>
                </a:gridCol>
              </a:tblGrid>
              <a:tr h="685800">
                <a:tc>
                  <a:txBody>
                    <a:bodyPr/>
                    <a:lstStyle/>
                    <a:p>
                      <a:pPr algn="r"/>
                      <a:r>
                        <a:rPr lang="en-US" b="0" i="0" dirty="0">
                          <a:solidFill>
                            <a:srgbClr val="00548A"/>
                          </a:solidFill>
                          <a:latin typeface="Meta Offc Pro Normal" panose="020B0504030101020102" pitchFamily="34" charset="0"/>
                        </a:rPr>
                        <a:t>1</a:t>
                      </a:r>
                    </a:p>
                  </a:txBody>
                  <a:tcPr marL="54864" marR="54864" marT="54864" marB="5486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rgbClr val="FF6600"/>
                          </a:solidFill>
                          <a:effectLst/>
                          <a:latin typeface="Meta Offc Pro Normal" panose="020B0504030101020102" pitchFamily="34" charset="0"/>
                          <a:ea typeface="+mn-ea"/>
                          <a:cs typeface="+mn-cs"/>
                        </a:rPr>
                        <a:t>|</a:t>
                      </a:r>
                      <a:endParaRPr lang="en-US" b="0" i="0" dirty="0">
                        <a:solidFill>
                          <a:srgbClr val="FF6600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 marL="54864" marR="54864" marT="54864" marB="5486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solidFill>
                            <a:srgbClr val="474747"/>
                          </a:solidFill>
                          <a:latin typeface="Meta Offc Pro Normal" panose="020B0504030101020102" pitchFamily="34" charset="0"/>
                        </a:rPr>
                        <a:t>Section</a:t>
                      </a:r>
                    </a:p>
                  </a:txBody>
                  <a:tcPr marL="54864" marR="54864" marT="54864" marB="5486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887525598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algn="r"/>
                      <a:r>
                        <a:rPr lang="en-US" b="0" i="0" dirty="0">
                          <a:solidFill>
                            <a:srgbClr val="00548A"/>
                          </a:solidFill>
                          <a:latin typeface="Meta Offc Pro Normal" panose="020B0504030101020102" pitchFamily="34" charset="0"/>
                        </a:rPr>
                        <a:t>2</a:t>
                      </a:r>
                    </a:p>
                  </a:txBody>
                  <a:tcPr marL="54864" marR="54864" marT="54864" marB="5486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6600"/>
                          </a:solidFill>
                          <a:effectLst/>
                          <a:uLnTx/>
                          <a:uFillTx/>
                          <a:latin typeface="Meta Offc Pro Normal" panose="020B0504030101020102" pitchFamily="34" charset="0"/>
                          <a:ea typeface="+mn-ea"/>
                          <a:cs typeface="+mn-cs"/>
                        </a:rPr>
                        <a:t>|</a:t>
                      </a:r>
                      <a:endParaRPr lang="en-US" b="0" i="0" dirty="0">
                        <a:solidFill>
                          <a:srgbClr val="FF6600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 marL="54864" marR="54864" marT="54864" marB="5486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solidFill>
                            <a:srgbClr val="474747"/>
                          </a:solidFill>
                          <a:latin typeface="Meta Offc Pro Normal" panose="020B0504030101020102" pitchFamily="34" charset="0"/>
                        </a:rPr>
                        <a:t>Section</a:t>
                      </a:r>
                    </a:p>
                  </a:txBody>
                  <a:tcPr marL="54864" marR="54864" marT="54864" marB="5486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157961763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algn="r"/>
                      <a:r>
                        <a:rPr lang="en-US" b="0" i="0" dirty="0">
                          <a:solidFill>
                            <a:srgbClr val="00548A"/>
                          </a:solidFill>
                          <a:latin typeface="Meta Offc Pro Normal" panose="020B0504030101020102" pitchFamily="34" charset="0"/>
                        </a:rPr>
                        <a:t>3</a:t>
                      </a:r>
                    </a:p>
                  </a:txBody>
                  <a:tcPr marL="54864" marR="54864" marT="54864" marB="5486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6600"/>
                          </a:solidFill>
                          <a:effectLst/>
                          <a:uLnTx/>
                          <a:uFillTx/>
                          <a:latin typeface="Meta Offc Pro Normal" panose="020B0504030101020102" pitchFamily="34" charset="0"/>
                          <a:ea typeface="+mn-ea"/>
                          <a:cs typeface="+mn-cs"/>
                        </a:rPr>
                        <a:t>|</a:t>
                      </a:r>
                      <a:endParaRPr lang="en-US" b="0" i="0" dirty="0">
                        <a:solidFill>
                          <a:srgbClr val="FF6600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 marL="54864" marR="54864" marT="54864" marB="5486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solidFill>
                            <a:srgbClr val="474747"/>
                          </a:solidFill>
                          <a:latin typeface="Meta Offc Pro Normal" panose="020B0504030101020102" pitchFamily="34" charset="0"/>
                        </a:rPr>
                        <a:t>Section</a:t>
                      </a:r>
                    </a:p>
                  </a:txBody>
                  <a:tcPr marL="54864" marR="54864" marT="54864" marB="5486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572655015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algn="r"/>
                      <a:r>
                        <a:rPr lang="en-US" b="0" i="0" dirty="0">
                          <a:solidFill>
                            <a:srgbClr val="00548A"/>
                          </a:solidFill>
                          <a:latin typeface="Meta Offc Pro Normal" panose="020B0504030101020102" pitchFamily="34" charset="0"/>
                        </a:rPr>
                        <a:t>4</a:t>
                      </a:r>
                    </a:p>
                  </a:txBody>
                  <a:tcPr marL="54864" marR="54864" marT="54864" marB="5486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6600"/>
                          </a:solidFill>
                          <a:effectLst/>
                          <a:uLnTx/>
                          <a:uFillTx/>
                          <a:latin typeface="Meta Offc Pro Normal" panose="020B0504030101020102" pitchFamily="34" charset="0"/>
                          <a:ea typeface="+mn-ea"/>
                          <a:cs typeface="+mn-cs"/>
                        </a:rPr>
                        <a:t>|</a:t>
                      </a:r>
                      <a:endParaRPr lang="en-US" b="0" i="0" dirty="0">
                        <a:solidFill>
                          <a:srgbClr val="FF6600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 marL="54864" marR="54864" marT="54864" marB="5486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solidFill>
                            <a:srgbClr val="474747"/>
                          </a:solidFill>
                          <a:latin typeface="Meta Offc Pro Normal" panose="020B0504030101020102" pitchFamily="34" charset="0"/>
                        </a:rPr>
                        <a:t>Section</a:t>
                      </a:r>
                    </a:p>
                  </a:txBody>
                  <a:tcPr marL="54864" marR="54864" marT="54864" marB="5486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948994199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algn="r"/>
                      <a:r>
                        <a:rPr lang="en-US" b="0" i="0" dirty="0">
                          <a:solidFill>
                            <a:srgbClr val="00548A"/>
                          </a:solidFill>
                          <a:latin typeface="Meta Offc Pro Normal" panose="020B0504030101020102" pitchFamily="34" charset="0"/>
                        </a:rPr>
                        <a:t>5</a:t>
                      </a:r>
                    </a:p>
                  </a:txBody>
                  <a:tcPr marL="54864" marR="54864" marT="54864" marB="5486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6600"/>
                          </a:solidFill>
                          <a:effectLst/>
                          <a:uLnTx/>
                          <a:uFillTx/>
                          <a:latin typeface="Meta Offc Pro Normal" panose="020B0504030101020102" pitchFamily="34" charset="0"/>
                          <a:ea typeface="+mn-ea"/>
                          <a:cs typeface="+mn-cs"/>
                        </a:rPr>
                        <a:t>|</a:t>
                      </a:r>
                      <a:endParaRPr lang="en-US" b="0" i="0" dirty="0">
                        <a:solidFill>
                          <a:srgbClr val="FF6600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 marL="54864" marR="54864" marT="54864" marB="5486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solidFill>
                            <a:srgbClr val="474747"/>
                          </a:solidFill>
                          <a:latin typeface="Meta Offc Pro Normal" panose="020B0504030101020102" pitchFamily="34" charset="0"/>
                        </a:rPr>
                        <a:t>Section</a:t>
                      </a:r>
                    </a:p>
                  </a:txBody>
                  <a:tcPr marL="54864" marR="54864" marT="54864" marB="5486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0290840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081547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0FFF8313-7090-854A-AAD4-179AABD471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685800"/>
            <a:ext cx="11277600" cy="54911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72327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2">
            <a:extLst>
              <a:ext uri="{FF2B5EF4-FFF2-40B4-BE49-F238E27FC236}">
                <a16:creationId xmlns:a16="http://schemas.microsoft.com/office/drawing/2014/main" xmlns="" id="{0270D696-FC9D-764C-86AD-876ACA178FE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200" y="1828801"/>
            <a:ext cx="11277600" cy="435254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CEB3629D-9B31-4C43-B717-ACDB6ED4C7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7200" y="685800"/>
            <a:ext cx="11277600" cy="914400"/>
          </a:xfrm>
        </p:spPr>
        <p:txBody>
          <a:bodyPr lIns="0" tIns="0" rIns="0" bIns="0"/>
          <a:lstStyle>
            <a:lvl1pPr marL="0" indent="0">
              <a:lnSpc>
                <a:spcPts val="3200"/>
              </a:lnSpc>
              <a:spcBef>
                <a:spcPts val="1600"/>
              </a:spcBef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280742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2">
            <a:extLst>
              <a:ext uri="{FF2B5EF4-FFF2-40B4-BE49-F238E27FC236}">
                <a16:creationId xmlns:a16="http://schemas.microsoft.com/office/drawing/2014/main" xmlns="" id="{0270D696-FC9D-764C-86AD-876ACA178FE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200" y="1828801"/>
            <a:ext cx="5524500" cy="435254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CEB3629D-9B31-4C43-B717-ACDB6ED4C7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7200" y="685800"/>
            <a:ext cx="11277600" cy="914400"/>
          </a:xfrm>
        </p:spPr>
        <p:txBody>
          <a:bodyPr lIns="0" tIns="0" rIns="0" bIns="0"/>
          <a:lstStyle>
            <a:lvl1pPr marL="0" indent="0">
              <a:lnSpc>
                <a:spcPts val="3200"/>
              </a:lnSpc>
              <a:spcBef>
                <a:spcPts val="1600"/>
              </a:spcBef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xmlns="" id="{EDD2E80A-661E-D848-9AB9-84DA8FB0AB67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6210300" y="1828801"/>
            <a:ext cx="5524500" cy="435254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633040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_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2E3AB51B-3A49-A342-BE3F-5E2BD46BA0E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54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xmlns="" id="{03E89C1E-6378-F742-A324-2CF42EFF9E62}"/>
              </a:ext>
            </a:extLst>
          </p:cNvPr>
          <p:cNvCxnSpPr/>
          <p:nvPr userDrawn="1"/>
        </p:nvCxnSpPr>
        <p:spPr>
          <a:xfrm>
            <a:off x="4610100" y="3886197"/>
            <a:ext cx="29718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5">
            <a:extLst>
              <a:ext uri="{FF2B5EF4-FFF2-40B4-BE49-F238E27FC236}">
                <a16:creationId xmlns:a16="http://schemas.microsoft.com/office/drawing/2014/main" xmlns="" id="{DE998DCD-F704-474D-A6DF-49315EE940E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2514596"/>
            <a:ext cx="11277600" cy="914400"/>
          </a:xfrm>
        </p:spPr>
        <p:txBody>
          <a:bodyPr>
            <a:noAutofit/>
          </a:bodyPr>
          <a:lstStyle>
            <a:lvl1pPr marL="0" indent="0" algn="ctr">
              <a:buNone/>
              <a:defRPr sz="8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xmlns="" id="{B5343CFF-100F-4346-BF6E-E7A5F827C7E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4343399"/>
            <a:ext cx="11277600" cy="914400"/>
          </a:xfrm>
        </p:spPr>
        <p:txBody>
          <a:bodyPr>
            <a:noAutofit/>
          </a:bodyPr>
          <a:lstStyle>
            <a:lvl1pPr marL="0" indent="0" algn="ctr">
              <a:buNone/>
              <a:defRPr sz="4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6171906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2 Content with Ble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2">
            <a:extLst>
              <a:ext uri="{FF2B5EF4-FFF2-40B4-BE49-F238E27FC236}">
                <a16:creationId xmlns:a16="http://schemas.microsoft.com/office/drawing/2014/main" xmlns="" id="{0270D696-FC9D-764C-86AD-876ACA178FE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0" y="445478"/>
            <a:ext cx="3879632" cy="5735866"/>
          </a:xfrm>
          <a:prstGeom prst="rect">
            <a:avLst/>
          </a:prstGeom>
          <a:solidFill>
            <a:srgbClr val="5A5199"/>
          </a:solidFill>
        </p:spPr>
        <p:txBody>
          <a:bodyPr vert="horz" lIns="457200" tIns="402336" rIns="457200" bIns="457200" rtlCol="0">
            <a:normAutofit/>
          </a:bodyPr>
          <a:lstStyle>
            <a:lvl2pPr>
              <a:buClr>
                <a:srgbClr val="FF6600"/>
              </a:buClr>
              <a:defRPr>
                <a:solidFill>
                  <a:schemeClr val="bg1"/>
                </a:solidFill>
              </a:defRPr>
            </a:lvl2pPr>
            <a:lvl3pPr>
              <a:buClr>
                <a:srgbClr val="FF6600"/>
              </a:buClr>
              <a:defRPr>
                <a:solidFill>
                  <a:schemeClr val="bg1"/>
                </a:solidFill>
              </a:defRPr>
            </a:lvl3pPr>
            <a:lvl4pPr>
              <a:buClr>
                <a:srgbClr val="FF6600"/>
              </a:buClr>
              <a:defRPr>
                <a:solidFill>
                  <a:schemeClr val="bg1"/>
                </a:solidFill>
              </a:defRPr>
            </a:lvl4pPr>
            <a:lvl5pPr>
              <a:buClr>
                <a:srgbClr val="FF6600"/>
              </a:buClr>
              <a:defRPr>
                <a:solidFill>
                  <a:schemeClr val="bg1"/>
                </a:solidFill>
              </a:defRPr>
            </a:lvl5pPr>
          </a:lstStyle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CEB3629D-9B31-4C43-B717-ACDB6ED4C7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86250" y="685800"/>
            <a:ext cx="7448550" cy="914400"/>
          </a:xfrm>
        </p:spPr>
        <p:txBody>
          <a:bodyPr lIns="0" tIns="118872" rIns="0" bIns="0"/>
          <a:lstStyle>
            <a:lvl1pPr marL="0" indent="0">
              <a:lnSpc>
                <a:spcPts val="3200"/>
              </a:lnSpc>
              <a:spcBef>
                <a:spcPts val="1600"/>
              </a:spcBef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xmlns="" id="{51ECD88C-3E6E-8245-96E0-8620BF080D49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286250" y="1828801"/>
            <a:ext cx="7448550" cy="435254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2pPr>
              <a:buClr>
                <a:srgbClr val="5A5199"/>
              </a:buClr>
              <a:defRPr/>
            </a:lvl2pPr>
            <a:lvl3pPr>
              <a:buClr>
                <a:srgbClr val="5A5199"/>
              </a:buClr>
              <a:defRPr/>
            </a:lvl3pPr>
            <a:lvl4pPr>
              <a:buClr>
                <a:srgbClr val="5A5199"/>
              </a:buClr>
              <a:defRPr/>
            </a:lvl4pPr>
            <a:lvl5pPr>
              <a:buClr>
                <a:srgbClr val="5A5199"/>
              </a:buClr>
              <a:defRPr/>
            </a:lvl5pPr>
          </a:lstStyle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920730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BAE40"/>
          </p15:clr>
        </p15:guide>
        <p15:guide id="2" orient="horz" pos="3888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3 Content with Ble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CEB3629D-9B31-4C43-B717-ACDB6ED4C7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86250" y="685800"/>
            <a:ext cx="7448550" cy="914400"/>
          </a:xfrm>
        </p:spPr>
        <p:txBody>
          <a:bodyPr lIns="0" tIns="118872" rIns="0" bIns="0"/>
          <a:lstStyle>
            <a:lvl1pPr marL="0" indent="0">
              <a:lnSpc>
                <a:spcPts val="3200"/>
              </a:lnSpc>
              <a:spcBef>
                <a:spcPts val="1600"/>
              </a:spcBef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xmlns="" id="{8EC4BF62-4A95-794A-87D2-275E64C118D7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8115300" y="1819658"/>
            <a:ext cx="3619500" cy="435254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2pPr>
              <a:buClr>
                <a:srgbClr val="5A5199"/>
              </a:buClr>
              <a:defRPr/>
            </a:lvl2pPr>
            <a:lvl3pPr>
              <a:buClr>
                <a:srgbClr val="5A5199"/>
              </a:buClr>
              <a:defRPr/>
            </a:lvl3pPr>
            <a:lvl4pPr>
              <a:buClr>
                <a:srgbClr val="5A5199"/>
              </a:buClr>
              <a:defRPr/>
            </a:lvl4pPr>
            <a:lvl5pPr>
              <a:buClr>
                <a:srgbClr val="5A5199"/>
              </a:buClr>
              <a:defRPr/>
            </a:lvl5pPr>
          </a:lstStyle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xmlns="" id="{A53C1B6B-6651-DB40-86AB-CD3CEC2ABC7B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286250" y="1828801"/>
            <a:ext cx="3619500" cy="435254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2pPr>
              <a:buClr>
                <a:srgbClr val="5A5199"/>
              </a:buClr>
              <a:defRPr/>
            </a:lvl2pPr>
            <a:lvl3pPr>
              <a:buClr>
                <a:srgbClr val="5A5199"/>
              </a:buClr>
              <a:defRPr/>
            </a:lvl3pPr>
            <a:lvl4pPr>
              <a:buClr>
                <a:srgbClr val="5A5199"/>
              </a:buClr>
              <a:defRPr/>
            </a:lvl4pPr>
            <a:lvl5pPr>
              <a:buClr>
                <a:srgbClr val="5A5199"/>
              </a:buClr>
              <a:defRPr/>
            </a:lvl5pPr>
          </a:lstStyle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xmlns="" id="{FAC8C385-BCFF-964E-B3C2-89DCEB281D6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0" y="445478"/>
            <a:ext cx="3879632" cy="5735866"/>
          </a:xfrm>
          <a:prstGeom prst="rect">
            <a:avLst/>
          </a:prstGeom>
          <a:solidFill>
            <a:srgbClr val="5A5199"/>
          </a:solidFill>
        </p:spPr>
        <p:txBody>
          <a:bodyPr vert="horz" lIns="457200" tIns="402336" rIns="457200" bIns="457200" rtlCol="0">
            <a:normAutofit/>
          </a:bodyPr>
          <a:lstStyle>
            <a:lvl2pPr>
              <a:buClr>
                <a:srgbClr val="FF6600"/>
              </a:buClr>
              <a:defRPr>
                <a:solidFill>
                  <a:schemeClr val="bg1"/>
                </a:solidFill>
              </a:defRPr>
            </a:lvl2pPr>
            <a:lvl3pPr>
              <a:buClr>
                <a:srgbClr val="FF6600"/>
              </a:buClr>
              <a:defRPr>
                <a:solidFill>
                  <a:schemeClr val="bg1"/>
                </a:solidFill>
              </a:defRPr>
            </a:lvl3pPr>
            <a:lvl4pPr>
              <a:buClr>
                <a:srgbClr val="FF6600"/>
              </a:buClr>
              <a:defRPr>
                <a:solidFill>
                  <a:schemeClr val="bg1"/>
                </a:solidFill>
              </a:defRPr>
            </a:lvl4pPr>
            <a:lvl5pPr>
              <a:buClr>
                <a:srgbClr val="FF6600"/>
              </a:buClr>
              <a:defRPr>
                <a:solidFill>
                  <a:schemeClr val="bg1"/>
                </a:solidFill>
              </a:defRPr>
            </a:lvl5pPr>
          </a:lstStyle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122791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BAE40"/>
          </p15:clr>
        </p15:guide>
        <p15:guide id="2" orient="horz" pos="3888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2 Content with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CEB3629D-9B31-4C43-B717-ACDB6ED4C7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86250" y="685800"/>
            <a:ext cx="7448550" cy="914400"/>
          </a:xfrm>
        </p:spPr>
        <p:txBody>
          <a:bodyPr lIns="0" tIns="118872" rIns="0" bIns="0"/>
          <a:lstStyle>
            <a:lvl1pPr marL="0" indent="0">
              <a:lnSpc>
                <a:spcPts val="3200"/>
              </a:lnSpc>
              <a:spcBef>
                <a:spcPts val="1600"/>
              </a:spcBef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xmlns="" id="{8EC4BF62-4A95-794A-87D2-275E64C118D7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8115300" y="1819658"/>
            <a:ext cx="3619500" cy="435254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2pPr>
              <a:buClr>
                <a:srgbClr val="5A5199"/>
              </a:buClr>
              <a:defRPr/>
            </a:lvl2pPr>
            <a:lvl3pPr>
              <a:buClr>
                <a:srgbClr val="5A5199"/>
              </a:buClr>
              <a:defRPr/>
            </a:lvl3pPr>
            <a:lvl4pPr>
              <a:buClr>
                <a:srgbClr val="5A5199"/>
              </a:buClr>
              <a:defRPr/>
            </a:lvl4pPr>
            <a:lvl5pPr>
              <a:buClr>
                <a:srgbClr val="5A5199"/>
              </a:buClr>
              <a:defRPr/>
            </a:lvl5pPr>
          </a:lstStyle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xmlns="" id="{A53C1B6B-6651-DB40-86AB-CD3CEC2ABC7B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286250" y="1828801"/>
            <a:ext cx="3619500" cy="435254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2pPr>
              <a:buClr>
                <a:srgbClr val="5A5199"/>
              </a:buClr>
              <a:defRPr/>
            </a:lvl2pPr>
            <a:lvl3pPr>
              <a:buClr>
                <a:srgbClr val="5A5199"/>
              </a:buClr>
              <a:defRPr/>
            </a:lvl3pPr>
            <a:lvl4pPr>
              <a:buClr>
                <a:srgbClr val="5A5199"/>
              </a:buClr>
              <a:defRPr/>
            </a:lvl4pPr>
            <a:lvl5pPr>
              <a:buClr>
                <a:srgbClr val="5A5199"/>
              </a:buClr>
              <a:defRPr/>
            </a:lvl5pPr>
          </a:lstStyle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xmlns="" id="{A89BD93F-BC08-7643-83DA-D8E822100183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431549807"/>
              </p:ext>
            </p:extLst>
          </p:nvPr>
        </p:nvGraphicFramePr>
        <p:xfrm>
          <a:off x="0" y="448055"/>
          <a:ext cx="3877056" cy="5733288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39838">
                  <a:extLst>
                    <a:ext uri="{9D8B030D-6E8A-4147-A177-3AD203B41FA5}">
                      <a16:colId xmlns:a16="http://schemas.microsoft.com/office/drawing/2014/main" xmlns="" val="3493058612"/>
                    </a:ext>
                  </a:extLst>
                </a:gridCol>
                <a:gridCol w="3032567">
                  <a:extLst>
                    <a:ext uri="{9D8B030D-6E8A-4147-A177-3AD203B41FA5}">
                      <a16:colId xmlns:a16="http://schemas.microsoft.com/office/drawing/2014/main" xmlns="" val="1882464217"/>
                    </a:ext>
                  </a:extLst>
                </a:gridCol>
                <a:gridCol w="404651">
                  <a:extLst>
                    <a:ext uri="{9D8B030D-6E8A-4147-A177-3AD203B41FA5}">
                      <a16:colId xmlns:a16="http://schemas.microsoft.com/office/drawing/2014/main" xmlns="" val="234813064"/>
                    </a:ext>
                  </a:extLst>
                </a:gridCol>
              </a:tblGrid>
              <a:tr h="2866644">
                <a:tc rowSpan="2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19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i="0" dirty="0">
                          <a:solidFill>
                            <a:schemeClr val="bg1"/>
                          </a:solidFill>
                          <a:latin typeface="Meta Offc Pro Normal" panose="020B0504030101020102" pitchFamily="34" charset="0"/>
                        </a:rPr>
                        <a:t>First level</a:t>
                      </a:r>
                    </a:p>
                  </a:txBody>
                  <a:tcPr marL="0" marB="22860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199"/>
                    </a:solidFill>
                  </a:tcPr>
                </a:tc>
                <a:tc rowSpan="2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1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076673918"/>
                  </a:ext>
                </a:extLst>
              </a:tr>
              <a:tr h="2866644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47474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b="0" i="0" dirty="0">
                          <a:solidFill>
                            <a:schemeClr val="bg1"/>
                          </a:solidFill>
                          <a:latin typeface="Meta Offc Pro Medium" panose="020B0504030101020102" pitchFamily="34" charset="0"/>
                        </a:rPr>
                        <a:t>Second level</a:t>
                      </a:r>
                    </a:p>
                  </a:txBody>
                  <a:tcPr marL="0" marT="22860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199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4747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8651434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308502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BAE40"/>
          </p15:clr>
        </p15:guide>
        <p15:guide id="2" orient="horz" pos="3888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6E35B3B9-9732-8049-B290-ACB5725B1220}"/>
              </a:ext>
            </a:extLst>
          </p:cNvPr>
          <p:cNvSpPr/>
          <p:nvPr userDrawn="1"/>
        </p:nvSpPr>
        <p:spPr>
          <a:xfrm>
            <a:off x="0" y="0"/>
            <a:ext cx="12192000" cy="457200"/>
          </a:xfrm>
          <a:prstGeom prst="rect">
            <a:avLst/>
          </a:prstGeom>
          <a:solidFill>
            <a:srgbClr val="0054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736B5ED1-7D7B-D04E-B7DE-14CA68ECE6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685800"/>
            <a:ext cx="11277600" cy="54911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E011E822-35A1-B44E-A190-43A8F665DBB6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1865" y="0"/>
            <a:ext cx="1256703" cy="45720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xmlns="" id="{482FD2B6-6C20-2A4F-A6C0-A8390F6C0257}"/>
              </a:ext>
            </a:extLst>
          </p:cNvPr>
          <p:cNvCxnSpPr/>
          <p:nvPr userDrawn="1"/>
        </p:nvCxnSpPr>
        <p:spPr>
          <a:xfrm>
            <a:off x="1580839" y="114300"/>
            <a:ext cx="1" cy="2286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xmlns="" id="{ACAEB42B-2277-F044-BC41-37350DD28BBB}"/>
              </a:ext>
            </a:extLst>
          </p:cNvPr>
          <p:cNvSpPr/>
          <p:nvPr userDrawn="1"/>
        </p:nvSpPr>
        <p:spPr>
          <a:xfrm>
            <a:off x="468923" y="6402633"/>
            <a:ext cx="1371600" cy="228600"/>
          </a:xfrm>
          <a:prstGeom prst="roundRect">
            <a:avLst/>
          </a:prstGeom>
          <a:solidFill>
            <a:srgbClr val="F2F2F2">
              <a:alpha val="8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0" i="0" dirty="0">
                <a:solidFill>
                  <a:srgbClr val="474747"/>
                </a:solidFill>
                <a:latin typeface="Meta Offc Pro Thin" panose="020B0404030101020102" pitchFamily="34" charset="0"/>
                <a:cs typeface="Arial" panose="020B0604020202020204" pitchFamily="34" charset="0"/>
              </a:rPr>
              <a:t>Section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xmlns="" id="{6808DE7C-377D-B647-83DD-5DC6DAE540F0}"/>
              </a:ext>
            </a:extLst>
          </p:cNvPr>
          <p:cNvSpPr/>
          <p:nvPr userDrawn="1"/>
        </p:nvSpPr>
        <p:spPr>
          <a:xfrm>
            <a:off x="1899959" y="6402633"/>
            <a:ext cx="228600" cy="228600"/>
          </a:xfrm>
          <a:prstGeom prst="roundRect">
            <a:avLst/>
          </a:prstGeom>
          <a:solidFill>
            <a:srgbClr val="F2F2F2">
              <a:alpha val="8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0" i="0" dirty="0">
                <a:solidFill>
                  <a:srgbClr val="474747"/>
                </a:solidFill>
                <a:latin typeface="Meta Offc Pro Thin" panose="020B0404030101020102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xmlns="" id="{D2072102-0EE4-0743-ABDF-4988891E486C}"/>
              </a:ext>
            </a:extLst>
          </p:cNvPr>
          <p:cNvSpPr/>
          <p:nvPr userDrawn="1"/>
        </p:nvSpPr>
        <p:spPr>
          <a:xfrm>
            <a:off x="2187995" y="6402633"/>
            <a:ext cx="228600" cy="228600"/>
          </a:xfrm>
          <a:prstGeom prst="roundRect">
            <a:avLst/>
          </a:prstGeom>
          <a:solidFill>
            <a:srgbClr val="F2F2F2">
              <a:alpha val="8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0" i="0" dirty="0">
                <a:solidFill>
                  <a:srgbClr val="474747"/>
                </a:solidFill>
                <a:latin typeface="Meta Offc Pro Thin" panose="020B0404030101020102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xmlns="" id="{977FBF24-1DB5-8844-A33F-706090C536E8}"/>
              </a:ext>
            </a:extLst>
          </p:cNvPr>
          <p:cNvSpPr/>
          <p:nvPr userDrawn="1"/>
        </p:nvSpPr>
        <p:spPr>
          <a:xfrm>
            <a:off x="2476031" y="6407396"/>
            <a:ext cx="228600" cy="228600"/>
          </a:xfrm>
          <a:prstGeom prst="roundRect">
            <a:avLst/>
          </a:prstGeom>
          <a:solidFill>
            <a:srgbClr val="F2F2F2">
              <a:alpha val="8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0" i="0" dirty="0">
                <a:solidFill>
                  <a:srgbClr val="474747"/>
                </a:solidFill>
                <a:latin typeface="Meta Offc Pro Thin" panose="020B0404030101020102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xmlns="" id="{6E15B7A1-A30E-E942-BA37-4AEE56DDA1C8}"/>
              </a:ext>
            </a:extLst>
          </p:cNvPr>
          <p:cNvSpPr/>
          <p:nvPr userDrawn="1"/>
        </p:nvSpPr>
        <p:spPr>
          <a:xfrm>
            <a:off x="2764067" y="6402633"/>
            <a:ext cx="228600" cy="228600"/>
          </a:xfrm>
          <a:prstGeom prst="roundRect">
            <a:avLst/>
          </a:prstGeom>
          <a:solidFill>
            <a:srgbClr val="F2F2F2">
              <a:alpha val="8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0" i="0" dirty="0">
                <a:solidFill>
                  <a:srgbClr val="474747"/>
                </a:solidFill>
                <a:latin typeface="Meta Offc Pro Thin" panose="020B0404030101020102" pitchFamily="34" charset="0"/>
                <a:cs typeface="Arial" panose="020B0604020202020204" pitchFamily="34" charset="0"/>
              </a:rPr>
              <a:t>4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xmlns="" id="{5FB21BB1-C7F4-7B4C-8CF0-316360F8B36D}"/>
              </a:ext>
            </a:extLst>
          </p:cNvPr>
          <p:cNvSpPr/>
          <p:nvPr userDrawn="1"/>
        </p:nvSpPr>
        <p:spPr>
          <a:xfrm>
            <a:off x="3052103" y="6402633"/>
            <a:ext cx="228600" cy="228600"/>
          </a:xfrm>
          <a:prstGeom prst="roundRect">
            <a:avLst/>
          </a:prstGeom>
          <a:solidFill>
            <a:srgbClr val="F2F2F2">
              <a:alpha val="8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0" i="0" dirty="0">
                <a:solidFill>
                  <a:srgbClr val="474747"/>
                </a:solidFill>
                <a:latin typeface="Meta Offc Pro Thin" panose="020B0404030101020102" pitchFamily="34" charset="0"/>
                <a:cs typeface="Arial" panose="020B0604020202020204" pitchFamily="34" charset="0"/>
              </a:rPr>
              <a:t>5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xmlns="" id="{A6E6308B-F4E6-4A42-ACFD-F47A68E96D95}"/>
              </a:ext>
            </a:extLst>
          </p:cNvPr>
          <p:cNvSpPr/>
          <p:nvPr userDrawn="1"/>
        </p:nvSpPr>
        <p:spPr>
          <a:xfrm>
            <a:off x="3340139" y="6402633"/>
            <a:ext cx="228600" cy="228600"/>
          </a:xfrm>
          <a:prstGeom prst="roundRect">
            <a:avLst/>
          </a:prstGeom>
          <a:solidFill>
            <a:srgbClr val="F2F2F2">
              <a:alpha val="8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0" i="0" dirty="0">
                <a:solidFill>
                  <a:srgbClr val="474747"/>
                </a:solidFill>
                <a:latin typeface="Meta Offc Pro Thin" panose="020B0404030101020102" pitchFamily="34" charset="0"/>
                <a:cs typeface="Arial" panose="020B0604020202020204" pitchFamily="34" charset="0"/>
              </a:rPr>
              <a:t>6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xmlns="" id="{EBA598B1-FE47-CC4B-95AC-AC0FF4C89DE3}"/>
              </a:ext>
            </a:extLst>
          </p:cNvPr>
          <p:cNvSpPr/>
          <p:nvPr userDrawn="1"/>
        </p:nvSpPr>
        <p:spPr>
          <a:xfrm>
            <a:off x="3628175" y="6407396"/>
            <a:ext cx="228600" cy="228600"/>
          </a:xfrm>
          <a:prstGeom prst="roundRect">
            <a:avLst/>
          </a:prstGeom>
          <a:solidFill>
            <a:srgbClr val="F2F2F2">
              <a:alpha val="8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0" i="0" dirty="0">
                <a:solidFill>
                  <a:srgbClr val="474747"/>
                </a:solidFill>
                <a:latin typeface="Meta Offc Pro Thin" panose="020B0404030101020102" pitchFamily="34" charset="0"/>
                <a:cs typeface="Arial" panose="020B0604020202020204" pitchFamily="34" charset="0"/>
              </a:rPr>
              <a:t>7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xmlns="" id="{900D9D09-F1B2-5743-83E2-B6BAB6F04220}"/>
              </a:ext>
            </a:extLst>
          </p:cNvPr>
          <p:cNvSpPr/>
          <p:nvPr userDrawn="1"/>
        </p:nvSpPr>
        <p:spPr>
          <a:xfrm>
            <a:off x="3916211" y="6402633"/>
            <a:ext cx="228600" cy="228600"/>
          </a:xfrm>
          <a:prstGeom prst="roundRect">
            <a:avLst/>
          </a:prstGeom>
          <a:solidFill>
            <a:srgbClr val="F2F2F2">
              <a:alpha val="8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0" i="0" dirty="0">
                <a:solidFill>
                  <a:srgbClr val="474747"/>
                </a:solidFill>
                <a:latin typeface="Meta Offc Pro Thin" panose="020B0404030101020102" pitchFamily="34" charset="0"/>
                <a:cs typeface="Arial" panose="020B0604020202020204" pitchFamily="34" charset="0"/>
              </a:rPr>
              <a:t>8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xmlns="" id="{35D4E223-498C-F646-80B9-51582BA19014}"/>
              </a:ext>
            </a:extLst>
          </p:cNvPr>
          <p:cNvSpPr/>
          <p:nvPr userDrawn="1"/>
        </p:nvSpPr>
        <p:spPr>
          <a:xfrm>
            <a:off x="4214915" y="6402633"/>
            <a:ext cx="228600" cy="228600"/>
          </a:xfrm>
          <a:prstGeom prst="roundRect">
            <a:avLst/>
          </a:prstGeom>
          <a:solidFill>
            <a:srgbClr val="F2F2F2">
              <a:alpha val="8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0" i="0" dirty="0">
                <a:solidFill>
                  <a:srgbClr val="474747"/>
                </a:solidFill>
                <a:latin typeface="Meta Offc Pro Thin" panose="020B0404030101020102" pitchFamily="34" charset="0"/>
                <a:cs typeface="Arial" panose="020B0604020202020204" pitchFamily="34" charset="0"/>
              </a:rPr>
              <a:t>9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xmlns="" id="{70EF8866-F017-D340-A3FD-4C8E65E8FB37}"/>
              </a:ext>
            </a:extLst>
          </p:cNvPr>
          <p:cNvSpPr/>
          <p:nvPr userDrawn="1"/>
        </p:nvSpPr>
        <p:spPr>
          <a:xfrm>
            <a:off x="4513619" y="6402633"/>
            <a:ext cx="457200" cy="228600"/>
          </a:xfrm>
          <a:prstGeom prst="roundRect">
            <a:avLst/>
          </a:prstGeom>
          <a:solidFill>
            <a:srgbClr val="F2F2F2">
              <a:alpha val="8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0" i="0" dirty="0">
                <a:solidFill>
                  <a:srgbClr val="474747"/>
                </a:solidFill>
                <a:latin typeface="Meta Offc Pro Thin" panose="020B0404030101020102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xmlns="" id="{7C28C36C-7EE0-EF49-9BE1-2778DA4C67BB}"/>
              </a:ext>
            </a:extLst>
          </p:cNvPr>
          <p:cNvSpPr/>
          <p:nvPr userDrawn="1"/>
        </p:nvSpPr>
        <p:spPr>
          <a:xfrm>
            <a:off x="5024159" y="6402633"/>
            <a:ext cx="457200" cy="228600"/>
          </a:xfrm>
          <a:prstGeom prst="roundRect">
            <a:avLst/>
          </a:prstGeom>
          <a:solidFill>
            <a:srgbClr val="F2F2F2">
              <a:alpha val="8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0" i="0" dirty="0">
                <a:solidFill>
                  <a:srgbClr val="474747"/>
                </a:solidFill>
                <a:latin typeface="Meta Offc Pro Thin" panose="020B0404030101020102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xmlns="" id="{03F686FD-B02D-8640-8A3B-596D3245AFB8}"/>
              </a:ext>
            </a:extLst>
          </p:cNvPr>
          <p:cNvSpPr/>
          <p:nvPr userDrawn="1"/>
        </p:nvSpPr>
        <p:spPr>
          <a:xfrm>
            <a:off x="5540795" y="6402633"/>
            <a:ext cx="457200" cy="228600"/>
          </a:xfrm>
          <a:prstGeom prst="roundRect">
            <a:avLst/>
          </a:prstGeom>
          <a:solidFill>
            <a:srgbClr val="F2F2F2">
              <a:alpha val="8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0" i="0" dirty="0">
                <a:solidFill>
                  <a:srgbClr val="474747"/>
                </a:solidFill>
                <a:latin typeface="Meta Offc Pro Thin" panose="020B0404030101020102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42F13953-B41B-AC4C-A0F2-428ABC2A8687}"/>
              </a:ext>
            </a:extLst>
          </p:cNvPr>
          <p:cNvSpPr txBox="1"/>
          <p:nvPr userDrawn="1"/>
        </p:nvSpPr>
        <p:spPr>
          <a:xfrm>
            <a:off x="9448800" y="6455377"/>
            <a:ext cx="2286000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b="0" i="0" dirty="0">
                <a:solidFill>
                  <a:srgbClr val="474747"/>
                </a:solidFill>
                <a:latin typeface="Meta Offc Pro Thin" panose="020B0404030101020102" pitchFamily="34" charset="0"/>
                <a:cs typeface="Arial" panose="020B0604020202020204" pitchFamily="34" charset="0"/>
              </a:rPr>
              <a:t>©2019 Discover Financial Services</a:t>
            </a:r>
            <a:r>
              <a:rPr lang="en-US" sz="800" b="0" i="0" dirty="0">
                <a:solidFill>
                  <a:srgbClr val="00548A"/>
                </a:solidFill>
                <a:latin typeface="Meta Offc Pro Thin" panose="020B0404030101020102" pitchFamily="34" charset="0"/>
                <a:cs typeface="Arial" panose="020B0604020202020204" pitchFamily="34" charset="0"/>
              </a:rPr>
              <a:t> | </a:t>
            </a:r>
            <a:fld id="{EF786444-7F1B-AD45-868C-939B305E1CA0}" type="slidenum">
              <a:rPr lang="en-US" sz="800" b="0" i="0" smtClean="0">
                <a:solidFill>
                  <a:srgbClr val="474747"/>
                </a:solidFill>
                <a:latin typeface="Meta Offc Pro Thin" panose="020B0404030101020102" pitchFamily="34" charset="0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b="0" i="0" dirty="0">
              <a:solidFill>
                <a:srgbClr val="474747"/>
              </a:solidFill>
              <a:latin typeface="Meta Offc Pro Thin" panose="020B0404030101020102" pitchFamily="34" charset="0"/>
              <a:cs typeface="Arial" panose="020B060402020202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539CE0BE-A05E-704C-AECF-717FD44CD237}"/>
              </a:ext>
            </a:extLst>
          </p:cNvPr>
          <p:cNvSpPr txBox="1"/>
          <p:nvPr userDrawn="1"/>
        </p:nvSpPr>
        <p:spPr>
          <a:xfrm>
            <a:off x="1593111" y="105489"/>
            <a:ext cx="10153961" cy="246221"/>
          </a:xfrm>
          <a:prstGeom prst="rect">
            <a:avLst/>
          </a:prstGeom>
          <a:noFill/>
        </p:spPr>
        <p:txBody>
          <a:bodyPr wrap="square" lIns="164592" tIns="0" rIns="0" bIns="0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0" i="0" dirty="0">
                <a:solidFill>
                  <a:schemeClr val="bg1"/>
                </a:solidFill>
                <a:latin typeface="Meta Offc Pro Medium" panose="020B0504030101020102" pitchFamily="34" charset="0"/>
              </a:rPr>
              <a:t>Bank Data Ops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90DB2860-4737-E243-BAAA-A7B5D68F3EF6}"/>
              </a:ext>
            </a:extLst>
          </p:cNvPr>
          <p:cNvSpPr/>
          <p:nvPr userDrawn="1"/>
        </p:nvSpPr>
        <p:spPr>
          <a:xfrm>
            <a:off x="422031" y="6295292"/>
            <a:ext cx="5673969" cy="4454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5562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50" r:id="rId3"/>
    <p:sldLayoutId id="2147483649" r:id="rId4"/>
    <p:sldLayoutId id="2147483651" r:id="rId5"/>
    <p:sldLayoutId id="2147483659" r:id="rId6"/>
    <p:sldLayoutId id="2147483662" r:id="rId7"/>
    <p:sldLayoutId id="2147483664" r:id="rId8"/>
    <p:sldLayoutId id="2147483663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1600" b="0" i="0" kern="1200">
          <a:solidFill>
            <a:schemeClr val="bg1"/>
          </a:solidFill>
          <a:latin typeface="Futura Medium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00548A"/>
        </a:buClr>
        <a:buFont typeface="Wingdings" pitchFamily="2" charset="2"/>
        <a:buChar char="§"/>
        <a:defRPr sz="2800" b="0" i="0" kern="1200">
          <a:solidFill>
            <a:srgbClr val="474747"/>
          </a:solidFill>
          <a:latin typeface="Meta Offc Pro Normal" panose="020B0504030101020102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548A"/>
        </a:buClr>
        <a:buFont typeface="Wingdings" pitchFamily="2" charset="2"/>
        <a:buChar char="§"/>
        <a:defRPr sz="2400" b="0" i="0" kern="1200">
          <a:solidFill>
            <a:srgbClr val="474747"/>
          </a:solidFill>
          <a:latin typeface="Meta Offc Pro Normal" panose="020B0504030101020102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548A"/>
        </a:buClr>
        <a:buFont typeface="Wingdings" pitchFamily="2" charset="2"/>
        <a:buChar char="§"/>
        <a:defRPr sz="2000" b="0" i="0" kern="1200">
          <a:solidFill>
            <a:srgbClr val="474747"/>
          </a:solidFill>
          <a:latin typeface="Meta Offc Pro Normal" panose="020B0504030101020102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548A"/>
        </a:buClr>
        <a:buFont typeface="Wingdings" pitchFamily="2" charset="2"/>
        <a:buChar char="§"/>
        <a:defRPr sz="1800" b="0" i="0" kern="1200">
          <a:solidFill>
            <a:srgbClr val="474747"/>
          </a:solidFill>
          <a:latin typeface="Meta Offc Pro Normal" panose="020B0504030101020102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548A"/>
        </a:buClr>
        <a:buFont typeface="Wingdings" pitchFamily="2" charset="2"/>
        <a:buChar char="§"/>
        <a:defRPr sz="1800" b="0" i="0" kern="1200">
          <a:solidFill>
            <a:srgbClr val="474747"/>
          </a:solidFill>
          <a:latin typeface="Meta Offc Pro Normal" panose="020B0504030101020102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288" userDrawn="1">
          <p15:clr>
            <a:srgbClr val="F26B43"/>
          </p15:clr>
        </p15:guide>
        <p15:guide id="3" orient="horz" pos="3888" userDrawn="1">
          <p15:clr>
            <a:srgbClr val="F26B43"/>
          </p15:clr>
        </p15:guide>
        <p15:guide id="4" pos="7392" userDrawn="1">
          <p15:clr>
            <a:srgbClr val="F26B43"/>
          </p15:clr>
        </p15:guide>
        <p15:guide id="5" pos="3840" userDrawn="1">
          <p15:clr>
            <a:srgbClr val="F26B43"/>
          </p15:clr>
        </p15:guide>
        <p15:guide id="6" orient="horz" pos="43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920DD95C-F993-DD4D-94A2-844C26965F5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/>
              <a:t>Bank Data Ops</a:t>
            </a:r>
          </a:p>
        </p:txBody>
      </p:sp>
    </p:spTree>
    <p:extLst>
      <p:ext uri="{BB962C8B-B14F-4D97-AF65-F5344CB8AC3E}">
        <p14:creationId xmlns:p14="http://schemas.microsoft.com/office/powerpoint/2010/main" val="24181095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xmlns="" id="{12DA283A-D0C7-BD43-B22F-96BF0492081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34660283"/>
              </p:ext>
            </p:extLst>
          </p:nvPr>
        </p:nvGraphicFramePr>
        <p:xfrm>
          <a:off x="457199" y="1371600"/>
          <a:ext cx="11277600" cy="4810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19400">
                  <a:extLst>
                    <a:ext uri="{9D8B030D-6E8A-4147-A177-3AD203B41FA5}">
                      <a16:colId xmlns:a16="http://schemas.microsoft.com/office/drawing/2014/main" xmlns="" val="2260513789"/>
                    </a:ext>
                  </a:extLst>
                </a:gridCol>
                <a:gridCol w="8458200">
                  <a:extLst>
                    <a:ext uri="{9D8B030D-6E8A-4147-A177-3AD203B41FA5}">
                      <a16:colId xmlns:a16="http://schemas.microsoft.com/office/drawing/2014/main" xmlns="" val="1504985416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r"/>
                      <a:r>
                        <a:rPr lang="en-US" sz="1400" b="1" dirty="0">
                          <a:solidFill>
                            <a:srgbClr val="5A5199"/>
                          </a:solidFill>
                          <a:latin typeface="Meta Offc Pro Normal" panose="020B0504030101020102" pitchFamily="34" charset="0"/>
                        </a:rPr>
                        <a:t>Feature</a:t>
                      </a:r>
                    </a:p>
                  </a:txBody>
                  <a:tcPr marR="228600" marT="91440" marB="9144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>
                          <a:solidFill>
                            <a:srgbClr val="5A5199"/>
                          </a:solidFill>
                          <a:latin typeface="Meta Offc Pro Normal" panose="020B0504030101020102" pitchFamily="34" charset="0"/>
                        </a:rPr>
                        <a:t>Value</a:t>
                      </a:r>
                    </a:p>
                  </a:txBody>
                  <a:tcPr marL="228600" marT="91440" marB="9144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046308425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algn="r"/>
                      <a:r>
                        <a:rPr lang="en-US" sz="1200" b="0" dirty="0">
                          <a:solidFill>
                            <a:srgbClr val="474747"/>
                          </a:solidFill>
                          <a:latin typeface="Meta Offc Pro Normal" panose="020B0504030101020102" pitchFamily="34" charset="0"/>
                        </a:rPr>
                        <a:t>Hadoop Migration</a:t>
                      </a:r>
                    </a:p>
                  </a:txBody>
                  <a:tcPr marR="228600" marT="91440" marB="9144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400"/>
                        </a:lnSpc>
                        <a:spcBef>
                          <a:spcPts val="700"/>
                        </a:spcBef>
                      </a:pPr>
                      <a:r>
                        <a:rPr lang="en-US" sz="1000" b="0" dirty="0">
                          <a:solidFill>
                            <a:srgbClr val="474747"/>
                          </a:solidFill>
                          <a:latin typeface="Meta Offc Pro Normal" panose="020B0504030101020102" pitchFamily="34" charset="0"/>
                        </a:rPr>
                        <a:t>Implement a consolidated common architecture for all of bank data and migrate</a:t>
                      </a:r>
                      <a:r>
                        <a:rPr lang="en-US" sz="1000" b="0" baseline="0" dirty="0">
                          <a:solidFill>
                            <a:srgbClr val="474747"/>
                          </a:solidFill>
                          <a:latin typeface="Meta Offc Pro Normal" panose="020B0504030101020102" pitchFamily="34" charset="0"/>
                        </a:rPr>
                        <a:t> </a:t>
                      </a:r>
                      <a:r>
                        <a:rPr lang="en-US" sz="1000" b="0" dirty="0">
                          <a:solidFill>
                            <a:srgbClr val="474747"/>
                          </a:solidFill>
                          <a:latin typeface="Meta Offc Pro Normal" panose="020B0504030101020102" pitchFamily="34" charset="0"/>
                        </a:rPr>
                        <a:t>all the data, users, applications and processes from Hadoop to Snowflake. This will help move</a:t>
                      </a:r>
                      <a:r>
                        <a:rPr lang="en-US" sz="1000" b="0" baseline="0" dirty="0">
                          <a:solidFill>
                            <a:srgbClr val="474747"/>
                          </a:solidFill>
                          <a:latin typeface="Meta Offc Pro Normal" panose="020B0504030101020102" pitchFamily="34" charset="0"/>
                        </a:rPr>
                        <a:t> the DSL data assets , bank fraud and some of the enterprise decision models, towards the target state architecture and set the stage for advanced </a:t>
                      </a:r>
                      <a:r>
                        <a:rPr lang="en-US" sz="1000" b="0" baseline="0">
                          <a:solidFill>
                            <a:srgbClr val="474747"/>
                          </a:solidFill>
                          <a:latin typeface="Meta Offc Pro Normal" panose="020B0504030101020102" pitchFamily="34" charset="0"/>
                        </a:rPr>
                        <a:t>analytics capabilities  </a:t>
                      </a:r>
                      <a:r>
                        <a:rPr lang="en-US" sz="1000" b="0" baseline="0" dirty="0">
                          <a:solidFill>
                            <a:srgbClr val="474747"/>
                          </a:solidFill>
                          <a:latin typeface="Meta Offc Pro Normal" panose="020B0504030101020102" pitchFamily="34" charset="0"/>
                        </a:rPr>
                        <a:t>in the </a:t>
                      </a:r>
                      <a:r>
                        <a:rPr lang="en-US" sz="1000" b="0" baseline="0">
                          <a:solidFill>
                            <a:srgbClr val="474747"/>
                          </a:solidFill>
                          <a:latin typeface="Meta Offc Pro Normal" panose="020B0504030101020102" pitchFamily="34" charset="0"/>
                        </a:rPr>
                        <a:t>near future. </a:t>
                      </a:r>
                      <a:endParaRPr lang="en-US" sz="1000" b="0" dirty="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 marL="228600" marT="91440" marB="9144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79977803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algn="r"/>
                      <a:r>
                        <a:rPr lang="en-US" sz="1200" b="0" dirty="0">
                          <a:solidFill>
                            <a:srgbClr val="474747"/>
                          </a:solidFill>
                          <a:latin typeface="Meta Offc Pro Normal" panose="020B0504030101020102" pitchFamily="34" charset="0"/>
                        </a:rPr>
                        <a:t>FODS Decommission</a:t>
                      </a:r>
                    </a:p>
                  </a:txBody>
                  <a:tcPr marR="228600" marT="91440" marB="9144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400"/>
                        </a:lnSpc>
                        <a:spcBef>
                          <a:spcPts val="700"/>
                        </a:spcBef>
                      </a:pPr>
                      <a:r>
                        <a:rPr lang="en-US" sz="1000" b="0" dirty="0">
                          <a:solidFill>
                            <a:srgbClr val="474747"/>
                          </a:solidFill>
                          <a:latin typeface="Meta Offc Pro Normal" panose="020B0504030101020102" pitchFamily="34" charset="0"/>
                        </a:rPr>
                        <a:t>Move the Deposits data assets</a:t>
                      </a:r>
                      <a:r>
                        <a:rPr lang="en-US" sz="1000" b="0" baseline="0" dirty="0">
                          <a:solidFill>
                            <a:srgbClr val="474747"/>
                          </a:solidFill>
                          <a:latin typeface="Meta Offc Pro Normal" panose="020B0504030101020102" pitchFamily="34" charset="0"/>
                        </a:rPr>
                        <a:t> towards target architecture to set stage for advanced analytics capabilities, and </a:t>
                      </a:r>
                      <a:r>
                        <a:rPr lang="en-US" sz="1000" b="0" dirty="0">
                          <a:solidFill>
                            <a:srgbClr val="474747"/>
                          </a:solidFill>
                          <a:latin typeface="Meta Offc Pro Normal" panose="020B0504030101020102" pitchFamily="34" charset="0"/>
                        </a:rPr>
                        <a:t>improve SLAs, scalability and resiliency</a:t>
                      </a:r>
                    </a:p>
                  </a:txBody>
                  <a:tcPr marL="228600" marT="91440" marB="9144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878936391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algn="r"/>
                      <a:r>
                        <a:rPr lang="en-US" sz="1200" b="0" dirty="0">
                          <a:solidFill>
                            <a:srgbClr val="474747"/>
                          </a:solidFill>
                          <a:latin typeface="Meta Offc Pro Normal" panose="020B0504030101020102" pitchFamily="34" charset="0"/>
                        </a:rPr>
                        <a:t>California Consumer Privacy Act</a:t>
                      </a:r>
                    </a:p>
                  </a:txBody>
                  <a:tcPr marR="228600" marT="91440" marB="9144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400"/>
                        </a:lnSpc>
                        <a:spcBef>
                          <a:spcPts val="700"/>
                        </a:spcBef>
                      </a:pPr>
                      <a:r>
                        <a:rPr lang="en-US" sz="1000" b="0" dirty="0">
                          <a:solidFill>
                            <a:srgbClr val="474747"/>
                          </a:solidFill>
                          <a:latin typeface="Meta Offc Pro Normal" panose="020B0504030101020102" pitchFamily="34" charset="0"/>
                        </a:rPr>
                        <a:t>The California Consumer Privacy Act will grant significant new privacy rights to California residents, including the right to request access</a:t>
                      </a:r>
                      <a:br>
                        <a:rPr lang="en-US" sz="1000" b="0" dirty="0">
                          <a:solidFill>
                            <a:srgbClr val="474747"/>
                          </a:solidFill>
                          <a:latin typeface="Meta Offc Pro Normal" panose="020B0504030101020102" pitchFamily="34" charset="0"/>
                        </a:rPr>
                      </a:br>
                      <a:r>
                        <a:rPr lang="en-US" sz="1000" b="0" dirty="0">
                          <a:solidFill>
                            <a:srgbClr val="474747"/>
                          </a:solidFill>
                          <a:latin typeface="Meta Offc Pro Normal" panose="020B0504030101020102" pitchFamily="34" charset="0"/>
                        </a:rPr>
                        <a:t>to personal information, disclosure of personal information, deletion of personal information, and opt-out of sale/transfer of personal</a:t>
                      </a:r>
                      <a:br>
                        <a:rPr lang="en-US" sz="1000" b="0" dirty="0">
                          <a:solidFill>
                            <a:srgbClr val="474747"/>
                          </a:solidFill>
                          <a:latin typeface="Meta Offc Pro Normal" panose="020B0504030101020102" pitchFamily="34" charset="0"/>
                        </a:rPr>
                      </a:br>
                      <a:r>
                        <a:rPr lang="en-US" sz="1000" b="0" dirty="0">
                          <a:solidFill>
                            <a:srgbClr val="474747"/>
                          </a:solidFill>
                          <a:latin typeface="Meta Offc Pro Normal" panose="020B0504030101020102" pitchFamily="34" charset="0"/>
                        </a:rPr>
                        <a:t>information from businesses that meet a certain threshold. Violation of the CCPA is subject to a private right of action related</a:t>
                      </a:r>
                      <a:br>
                        <a:rPr lang="en-US" sz="1000" b="0" dirty="0">
                          <a:solidFill>
                            <a:srgbClr val="474747"/>
                          </a:solidFill>
                          <a:latin typeface="Meta Offc Pro Normal" panose="020B0504030101020102" pitchFamily="34" charset="0"/>
                        </a:rPr>
                      </a:br>
                      <a:r>
                        <a:rPr lang="en-US" sz="1000" b="0" dirty="0">
                          <a:solidFill>
                            <a:srgbClr val="474747"/>
                          </a:solidFill>
                          <a:latin typeface="Meta Offc Pro Normal" panose="020B0504030101020102" pitchFamily="34" charset="0"/>
                        </a:rPr>
                        <a:t>to specific data breach scenarios, as well as civil penalties enforced by the California Attorney General.</a:t>
                      </a:r>
                    </a:p>
                  </a:txBody>
                  <a:tcPr marL="228600" marT="91440" marB="9144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493439135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algn="r"/>
                      <a:r>
                        <a:rPr lang="en-US" sz="1200" b="0" dirty="0">
                          <a:solidFill>
                            <a:srgbClr val="474747"/>
                          </a:solidFill>
                          <a:latin typeface="Meta Offc Pro Normal" panose="020B0504030101020102" pitchFamily="34" charset="0"/>
                        </a:rPr>
                        <a:t>SLA Dashboard Improvements</a:t>
                      </a:r>
                    </a:p>
                  </a:txBody>
                  <a:tcPr marR="228600" marT="91440" marB="9144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400"/>
                        </a:lnSpc>
                        <a:spcBef>
                          <a:spcPts val="700"/>
                        </a:spcBef>
                      </a:pPr>
                      <a:r>
                        <a:rPr lang="en-US" sz="1000" b="0" dirty="0">
                          <a:solidFill>
                            <a:srgbClr val="474747"/>
                          </a:solidFill>
                          <a:latin typeface="Meta Offc Pro Normal" panose="020B0504030101020102" pitchFamily="34" charset="0"/>
                        </a:rPr>
                        <a:t>Improve monitoring capabilities and provide improved insights into availability, performance, timeliness,</a:t>
                      </a:r>
                      <a:br>
                        <a:rPr lang="en-US" sz="1000" b="0" dirty="0">
                          <a:solidFill>
                            <a:srgbClr val="474747"/>
                          </a:solidFill>
                          <a:latin typeface="Meta Offc Pro Normal" panose="020B0504030101020102" pitchFamily="34" charset="0"/>
                        </a:rPr>
                      </a:br>
                      <a:r>
                        <a:rPr lang="en-US" sz="1000" b="0" dirty="0">
                          <a:solidFill>
                            <a:srgbClr val="474747"/>
                          </a:solidFill>
                          <a:latin typeface="Meta Offc Pro Normal" panose="020B0504030101020102" pitchFamily="34" charset="0"/>
                        </a:rPr>
                        <a:t>and accuracy of the analytical systems and data that support the Deposits business value streams.</a:t>
                      </a:r>
                    </a:p>
                  </a:txBody>
                  <a:tcPr marL="228600" marT="91440" marB="9144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028295360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algn="r"/>
                      <a:r>
                        <a:rPr lang="en-US" sz="1200" b="0" dirty="0">
                          <a:solidFill>
                            <a:srgbClr val="474747"/>
                          </a:solidFill>
                          <a:latin typeface="Meta Offc Pro Normal" panose="020B0504030101020102" pitchFamily="34" charset="0"/>
                        </a:rPr>
                        <a:t>AIX to Linux Server Migration (Completed)</a:t>
                      </a:r>
                    </a:p>
                  </a:txBody>
                  <a:tcPr marR="228600" marT="91440" marB="9144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400"/>
                        </a:lnSpc>
                        <a:spcBef>
                          <a:spcPts val="700"/>
                        </a:spcBef>
                      </a:pPr>
                      <a:r>
                        <a:rPr lang="en-US" sz="1000" b="0" dirty="0">
                          <a:solidFill>
                            <a:srgbClr val="474747"/>
                          </a:solidFill>
                          <a:latin typeface="Meta Offc Pro Normal" panose="020B0504030101020102" pitchFamily="34" charset="0"/>
                        </a:rPr>
                        <a:t>Consolidate and refresh entire ET platform from legacy AIX to Linux platform, allowing for future functionality and growth.</a:t>
                      </a:r>
                    </a:p>
                  </a:txBody>
                  <a:tcPr marL="228600" marT="91440" marB="9144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273428610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algn="r"/>
                      <a:r>
                        <a:rPr lang="en-US" sz="1200" b="0" dirty="0">
                          <a:solidFill>
                            <a:srgbClr val="474747"/>
                          </a:solidFill>
                          <a:latin typeface="Meta Offc Pro Normal" panose="020B0504030101020102" pitchFamily="34" charset="0"/>
                        </a:rPr>
                        <a:t>Teradata to AWS Migration (Completed)</a:t>
                      </a:r>
                    </a:p>
                  </a:txBody>
                  <a:tcPr marR="228600" marT="91440" marB="9144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400"/>
                        </a:lnSpc>
                        <a:spcBef>
                          <a:spcPts val="700"/>
                        </a:spcBef>
                      </a:pPr>
                      <a:r>
                        <a:rPr lang="en-US" sz="1000" b="0" dirty="0">
                          <a:solidFill>
                            <a:srgbClr val="474747"/>
                          </a:solidFill>
                          <a:latin typeface="Meta Offc Pro Normal" panose="020B0504030101020102" pitchFamily="34" charset="0"/>
                        </a:rPr>
                        <a:t>Migration of all existing Teradata data to AWS environment for Analytics, allowing for future growth and improved business capabilities.</a:t>
                      </a:r>
                    </a:p>
                  </a:txBody>
                  <a:tcPr marL="228600" marT="91440" marB="9144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644605698"/>
                  </a:ext>
                </a:extLst>
              </a:tr>
            </a:tbl>
          </a:graphicData>
        </a:graphic>
      </p:graphicFrame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B0471471-1DD2-A04D-BC09-336D5B99E4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7200" y="685800"/>
            <a:ext cx="11277600" cy="457200"/>
          </a:xfrm>
        </p:spPr>
        <p:txBody>
          <a:bodyPr/>
          <a:lstStyle/>
          <a:p>
            <a:r>
              <a:rPr lang="en-US" dirty="0"/>
              <a:t>Strategic Enterprise Technology Initiatives</a:t>
            </a:r>
          </a:p>
        </p:txBody>
      </p:sp>
    </p:spTree>
    <p:extLst>
      <p:ext uri="{BB962C8B-B14F-4D97-AF65-F5344CB8AC3E}">
        <p14:creationId xmlns:p14="http://schemas.microsoft.com/office/powerpoint/2010/main" val="1685005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xmlns="" id="{12DA283A-D0C7-BD43-B22F-96BF0492081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62659107"/>
              </p:ext>
            </p:extLst>
          </p:nvPr>
        </p:nvGraphicFramePr>
        <p:xfrm>
          <a:off x="457199" y="1371600"/>
          <a:ext cx="11277600" cy="457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19400">
                  <a:extLst>
                    <a:ext uri="{9D8B030D-6E8A-4147-A177-3AD203B41FA5}">
                      <a16:colId xmlns:a16="http://schemas.microsoft.com/office/drawing/2014/main" xmlns="" val="2260513789"/>
                    </a:ext>
                  </a:extLst>
                </a:gridCol>
                <a:gridCol w="8458200">
                  <a:extLst>
                    <a:ext uri="{9D8B030D-6E8A-4147-A177-3AD203B41FA5}">
                      <a16:colId xmlns:a16="http://schemas.microsoft.com/office/drawing/2014/main" xmlns="" val="1504985416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r"/>
                      <a:r>
                        <a:rPr lang="en-US" sz="1400" b="1" dirty="0">
                          <a:solidFill>
                            <a:srgbClr val="5A5199"/>
                          </a:solidFill>
                          <a:latin typeface="Meta Offc Pro Normal" panose="020B0504030101020102" pitchFamily="34" charset="0"/>
                        </a:rPr>
                        <a:t>Feature</a:t>
                      </a:r>
                    </a:p>
                  </a:txBody>
                  <a:tcPr marR="228600" marT="91440" marB="9144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>
                          <a:solidFill>
                            <a:srgbClr val="5A5199"/>
                          </a:solidFill>
                          <a:latin typeface="Meta Offc Pro Normal" panose="020B0504030101020102" pitchFamily="34" charset="0"/>
                        </a:rPr>
                        <a:t>Value</a:t>
                      </a:r>
                    </a:p>
                  </a:txBody>
                  <a:tcPr marL="228600" marT="91440" marB="9144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046308425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algn="r"/>
                      <a:r>
                        <a:rPr lang="en-US" sz="1200" b="0" dirty="0">
                          <a:solidFill>
                            <a:srgbClr val="474747"/>
                          </a:solidFill>
                          <a:latin typeface="Meta Offc Pro Normal" panose="020B0504030101020102" pitchFamily="34" charset="0"/>
                        </a:rPr>
                        <a:t>High Net Worth Strategy</a:t>
                      </a:r>
                    </a:p>
                  </a:txBody>
                  <a:tcPr marR="228600" marT="91440" marB="9144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400"/>
                        </a:lnSpc>
                        <a:spcBef>
                          <a:spcPts val="700"/>
                        </a:spcBef>
                      </a:pPr>
                      <a:r>
                        <a:rPr lang="en-US" sz="1000" b="0" dirty="0">
                          <a:solidFill>
                            <a:srgbClr val="474747"/>
                          </a:solidFill>
                          <a:latin typeface="Meta Offc Pro Normal" panose="020B0504030101020102" pitchFamily="34" charset="0"/>
                        </a:rPr>
                        <a:t>Account for different money movement patterns among our population of customers with high deposits balances.</a:t>
                      </a:r>
                      <a:br>
                        <a:rPr lang="en-US" sz="1000" b="0" dirty="0">
                          <a:solidFill>
                            <a:srgbClr val="474747"/>
                          </a:solidFill>
                          <a:latin typeface="Meta Offc Pro Normal" panose="020B0504030101020102" pitchFamily="34" charset="0"/>
                        </a:rPr>
                      </a:br>
                      <a:r>
                        <a:rPr lang="en-US" sz="1000" b="0" dirty="0">
                          <a:solidFill>
                            <a:srgbClr val="474747"/>
                          </a:solidFill>
                          <a:latin typeface="Meta Offc Pro Normal" panose="020B0504030101020102" pitchFamily="34" charset="0"/>
                        </a:rPr>
                        <a:t>This will provide an opportunity to better meet their needs through minor modifications, which will reduce the risk of attrition on these balances.</a:t>
                      </a:r>
                    </a:p>
                  </a:txBody>
                  <a:tcPr marL="228600" marT="91440" marB="9144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79977803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algn="r"/>
                      <a:r>
                        <a:rPr lang="en-US" sz="1200" b="0" dirty="0">
                          <a:solidFill>
                            <a:srgbClr val="474747"/>
                          </a:solidFill>
                          <a:latin typeface="Meta Offc Pro Normal" panose="020B0504030101020102" pitchFamily="34" charset="0"/>
                        </a:rPr>
                        <a:t>Zelle P2P</a:t>
                      </a:r>
                    </a:p>
                  </a:txBody>
                  <a:tcPr marR="228600" marT="91440" marB="9144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400"/>
                        </a:lnSpc>
                        <a:spcBef>
                          <a:spcPts val="700"/>
                        </a:spcBef>
                      </a:pPr>
                      <a:r>
                        <a:rPr lang="en-US" sz="1000" b="0" dirty="0">
                          <a:solidFill>
                            <a:srgbClr val="474747"/>
                          </a:solidFill>
                          <a:latin typeface="Meta Offc Pro Normal" panose="020B0504030101020102" pitchFamily="34" charset="0"/>
                        </a:rPr>
                        <a:t>Enable new person-to-person payment functionality on web and mobile.</a:t>
                      </a:r>
                    </a:p>
                  </a:txBody>
                  <a:tcPr marL="228600" marT="91440" marB="9144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878936391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algn="r"/>
                      <a:r>
                        <a:rPr lang="en-US" sz="1200" b="0" dirty="0">
                          <a:solidFill>
                            <a:srgbClr val="474747"/>
                          </a:solidFill>
                          <a:latin typeface="Meta Offc Pro Normal" panose="020B0504030101020102" pitchFamily="34" charset="0"/>
                        </a:rPr>
                        <a:t>Migration of SAS Fraud Strategies</a:t>
                      </a:r>
                    </a:p>
                  </a:txBody>
                  <a:tcPr marR="228600" marT="91440" marB="9144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400"/>
                        </a:lnSpc>
                        <a:spcBef>
                          <a:spcPts val="700"/>
                        </a:spcBef>
                      </a:pPr>
                      <a:r>
                        <a:rPr lang="en-US" sz="1000" b="0" dirty="0">
                          <a:solidFill>
                            <a:srgbClr val="474747"/>
                          </a:solidFill>
                          <a:latin typeface="Meta Offc Pro Normal" panose="020B0504030101020102" pitchFamily="34" charset="0"/>
                        </a:rPr>
                        <a:t>Provide efficiencies within business processes and avoid process failures, resulting in more timely fraud actions and prevention.</a:t>
                      </a:r>
                    </a:p>
                  </a:txBody>
                  <a:tcPr marL="228600" marT="91440" marB="9144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493439135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algn="r"/>
                      <a:r>
                        <a:rPr lang="en-US" sz="1200" b="0" dirty="0">
                          <a:solidFill>
                            <a:srgbClr val="474747"/>
                          </a:solidFill>
                          <a:latin typeface="Meta Offc Pro Normal" panose="020B0504030101020102" pitchFamily="34" charset="0"/>
                        </a:rPr>
                        <a:t>Project Taylor—</a:t>
                      </a:r>
                      <a:br>
                        <a:rPr lang="en-US" sz="1200" b="0" dirty="0">
                          <a:solidFill>
                            <a:srgbClr val="474747"/>
                          </a:solidFill>
                          <a:latin typeface="Meta Offc Pro Normal" panose="020B0504030101020102" pitchFamily="34" charset="0"/>
                        </a:rPr>
                      </a:br>
                      <a:r>
                        <a:rPr lang="en-US" sz="1200" b="0" dirty="0">
                          <a:solidFill>
                            <a:srgbClr val="474747"/>
                          </a:solidFill>
                          <a:latin typeface="Meta Offc Pro Normal" panose="020B0504030101020102" pitchFamily="34" charset="0"/>
                        </a:rPr>
                        <a:t>Savings Product Differentiation </a:t>
                      </a:r>
                    </a:p>
                  </a:txBody>
                  <a:tcPr marR="228600" marT="91440" marB="9144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400"/>
                        </a:lnSpc>
                        <a:spcBef>
                          <a:spcPts val="700"/>
                        </a:spcBef>
                      </a:pPr>
                      <a:r>
                        <a:rPr lang="en-US" sz="1000" b="0" dirty="0">
                          <a:solidFill>
                            <a:srgbClr val="474747"/>
                          </a:solidFill>
                          <a:latin typeface="Meta Offc Pro Normal" panose="020B0504030101020102" pitchFamily="34" charset="0"/>
                        </a:rPr>
                        <a:t>Enhance features or possibly launch entirely new savings product to differentiate in marketplace;</a:t>
                      </a:r>
                      <a:br>
                        <a:rPr lang="en-US" sz="1000" b="0" dirty="0">
                          <a:solidFill>
                            <a:srgbClr val="474747"/>
                          </a:solidFill>
                          <a:latin typeface="Meta Offc Pro Normal" panose="020B0504030101020102" pitchFamily="34" charset="0"/>
                        </a:rPr>
                      </a:br>
                      <a:r>
                        <a:rPr lang="en-US" sz="1000" b="0" dirty="0">
                          <a:solidFill>
                            <a:srgbClr val="474747"/>
                          </a:solidFill>
                          <a:latin typeface="Meta Offc Pro Normal" panose="020B0504030101020102" pitchFamily="34" charset="0"/>
                        </a:rPr>
                        <a:t>will function like an OSA account with additional features such as automated internal transfers from checking to savings.</a:t>
                      </a:r>
                    </a:p>
                  </a:txBody>
                  <a:tcPr marL="228600" marT="91440" marB="9144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028295360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algn="r"/>
                      <a:r>
                        <a:rPr lang="en-US" sz="1200" b="0" dirty="0">
                          <a:solidFill>
                            <a:srgbClr val="474747"/>
                          </a:solidFill>
                          <a:latin typeface="Meta Offc Pro Normal" panose="020B0504030101020102" pitchFamily="34" charset="0"/>
                        </a:rPr>
                        <a:t>RHEL—</a:t>
                      </a:r>
                      <a:br>
                        <a:rPr lang="en-US" sz="1200" b="0" dirty="0">
                          <a:solidFill>
                            <a:srgbClr val="474747"/>
                          </a:solidFill>
                          <a:latin typeface="Meta Offc Pro Normal" panose="020B0504030101020102" pitchFamily="34" charset="0"/>
                        </a:rPr>
                      </a:br>
                      <a:r>
                        <a:rPr lang="en-US" sz="1200" b="0" dirty="0">
                          <a:solidFill>
                            <a:srgbClr val="474747"/>
                          </a:solidFill>
                          <a:latin typeface="Meta Offc Pro Normal" panose="020B0504030101020102" pitchFamily="34" charset="0"/>
                        </a:rPr>
                        <a:t>Finacle to Linux Server Migration</a:t>
                      </a:r>
                    </a:p>
                  </a:txBody>
                  <a:tcPr marR="228600" marT="91440" marB="9144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400"/>
                        </a:lnSpc>
                        <a:spcBef>
                          <a:spcPts val="700"/>
                        </a:spcBef>
                      </a:pPr>
                      <a:r>
                        <a:rPr lang="en-US" sz="1000" b="0" dirty="0">
                          <a:solidFill>
                            <a:srgbClr val="474747"/>
                          </a:solidFill>
                          <a:latin typeface="Meta Offc Pro Normal" panose="020B0504030101020102" pitchFamily="34" charset="0"/>
                        </a:rPr>
                        <a:t>Consolidate and refresh entire Infosys Finacle Core Banking platform from legacy AIX to RHEL platform, allowing for future functionality and growth.</a:t>
                      </a:r>
                    </a:p>
                  </a:txBody>
                  <a:tcPr marL="228600" marT="91440" marB="9144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273428610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algn="r"/>
                      <a:r>
                        <a:rPr lang="en-US" sz="1200" b="0" dirty="0">
                          <a:solidFill>
                            <a:srgbClr val="474747"/>
                          </a:solidFill>
                          <a:latin typeface="Meta Offc Pro Normal" panose="020B0504030101020102" pitchFamily="34" charset="0"/>
                        </a:rPr>
                        <a:t>6-Day Batch</a:t>
                      </a:r>
                    </a:p>
                  </a:txBody>
                  <a:tcPr marR="228600" marT="91440" marB="9144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400"/>
                        </a:lnSpc>
                        <a:spcBef>
                          <a:spcPts val="700"/>
                        </a:spcBef>
                      </a:pPr>
                      <a:r>
                        <a:rPr lang="en-US" sz="1000" b="0" dirty="0">
                          <a:solidFill>
                            <a:srgbClr val="474747"/>
                          </a:solidFill>
                          <a:latin typeface="Meta Offc Pro Normal" panose="020B0504030101020102" pitchFamily="34" charset="0"/>
                        </a:rPr>
                        <a:t>Transition bank batch processing from a 5-day bank working day calendar to a 6-day processing calendar (Sunday–Friday) to allow</a:t>
                      </a:r>
                      <a:br>
                        <a:rPr lang="en-US" sz="1000" b="0" dirty="0">
                          <a:solidFill>
                            <a:srgbClr val="474747"/>
                          </a:solidFill>
                          <a:latin typeface="Meta Offc Pro Normal" panose="020B0504030101020102" pitchFamily="34" charset="0"/>
                        </a:rPr>
                      </a:br>
                      <a:r>
                        <a:rPr lang="en-US" sz="1000" b="0" dirty="0">
                          <a:solidFill>
                            <a:srgbClr val="474747"/>
                          </a:solidFill>
                          <a:latin typeface="Meta Offc Pro Normal" panose="020B0504030101020102" pitchFamily="34" charset="0"/>
                        </a:rPr>
                        <a:t>more frequent and consistent operations weekly (6 days/week), allowing for improved cost savings related to collections processing.</a:t>
                      </a:r>
                    </a:p>
                  </a:txBody>
                  <a:tcPr marL="228600" marT="91440" marB="9144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644605698"/>
                  </a:ext>
                </a:extLst>
              </a:tr>
            </a:tbl>
          </a:graphicData>
        </a:graphic>
      </p:graphicFrame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B0471471-1DD2-A04D-BC09-336D5B99E4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7200" y="685800"/>
            <a:ext cx="11277600" cy="457200"/>
          </a:xfrm>
        </p:spPr>
        <p:txBody>
          <a:bodyPr/>
          <a:lstStyle/>
          <a:p>
            <a:r>
              <a:rPr lang="en-US" dirty="0"/>
              <a:t>Deposits Value Stream Alignment</a:t>
            </a:r>
          </a:p>
        </p:txBody>
      </p:sp>
    </p:spTree>
    <p:extLst>
      <p:ext uri="{BB962C8B-B14F-4D97-AF65-F5344CB8AC3E}">
        <p14:creationId xmlns:p14="http://schemas.microsoft.com/office/powerpoint/2010/main" val="34761062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xmlns="" id="{12DA283A-D0C7-BD43-B22F-96BF0492081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76570432"/>
              </p:ext>
            </p:extLst>
          </p:nvPr>
        </p:nvGraphicFramePr>
        <p:xfrm>
          <a:off x="457199" y="1371600"/>
          <a:ext cx="11277600" cy="5257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19400">
                  <a:extLst>
                    <a:ext uri="{9D8B030D-6E8A-4147-A177-3AD203B41FA5}">
                      <a16:colId xmlns:a16="http://schemas.microsoft.com/office/drawing/2014/main" xmlns="" val="2260513789"/>
                    </a:ext>
                  </a:extLst>
                </a:gridCol>
                <a:gridCol w="8458200">
                  <a:extLst>
                    <a:ext uri="{9D8B030D-6E8A-4147-A177-3AD203B41FA5}">
                      <a16:colId xmlns:a16="http://schemas.microsoft.com/office/drawing/2014/main" xmlns="" val="1504985416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r"/>
                      <a:r>
                        <a:rPr lang="en-US" sz="1400" b="1" dirty="0">
                          <a:solidFill>
                            <a:srgbClr val="5A5199"/>
                          </a:solidFill>
                          <a:latin typeface="Meta Offc Pro Normal" panose="020B0504030101020102" pitchFamily="34" charset="0"/>
                        </a:rPr>
                        <a:t>Feature</a:t>
                      </a:r>
                    </a:p>
                  </a:txBody>
                  <a:tcPr marR="228600" marT="91440" marB="9144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>
                          <a:solidFill>
                            <a:srgbClr val="5A5199"/>
                          </a:solidFill>
                          <a:latin typeface="Meta Offc Pro Normal" panose="020B0504030101020102" pitchFamily="34" charset="0"/>
                        </a:rPr>
                        <a:t>Value</a:t>
                      </a:r>
                    </a:p>
                  </a:txBody>
                  <a:tcPr marL="228600" marT="91440" marB="9144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046308425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algn="r"/>
                      <a:r>
                        <a:rPr lang="en-US" sz="1200" b="0" dirty="0" smtClean="0">
                          <a:solidFill>
                            <a:srgbClr val="474747"/>
                          </a:solidFill>
                          <a:latin typeface="Meta Offc Pro Normal" panose="020B0504030101020102" pitchFamily="34" charset="0"/>
                        </a:rPr>
                        <a:t>Credit Zest</a:t>
                      </a:r>
                      <a:endParaRPr lang="en-US" sz="1200" b="0" dirty="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 marR="228600" marT="91440" marB="9144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ts val="1400"/>
                        </a:lnSpc>
                        <a:spcBef>
                          <a:spcPts val="700"/>
                        </a:spcBef>
                      </a:pPr>
                      <a:r>
                        <a:rPr lang="en-US" sz="1000" b="0" kern="1200" dirty="0" smtClean="0">
                          <a:solidFill>
                            <a:srgbClr val="474747"/>
                          </a:solidFill>
                          <a:latin typeface="Meta Offc Pro Normal" panose="020B0504030101020102" pitchFamily="34" charset="0"/>
                          <a:ea typeface="+mn-ea"/>
                          <a:cs typeface="+mn-cs"/>
                        </a:rPr>
                        <a:t>Enable Credit zest to receive the score on every application that passes the pre bureau decline process within the current decision engine</a:t>
                      </a:r>
                      <a:endParaRPr lang="en-US" sz="1000" b="0" kern="1200" dirty="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  <a:ea typeface="+mn-ea"/>
                        <a:cs typeface="+mn-cs"/>
                      </a:endParaRPr>
                    </a:p>
                  </a:txBody>
                  <a:tcPr marL="228600" marT="91440" marB="9144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79977803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algn="r"/>
                      <a:r>
                        <a:rPr lang="en-US" sz="1200" b="0" dirty="0" err="1" smtClean="0">
                          <a:solidFill>
                            <a:srgbClr val="474747"/>
                          </a:solidFill>
                          <a:latin typeface="Meta Offc Pro Normal" panose="020B0504030101020102" pitchFamily="34" charset="0"/>
                        </a:rPr>
                        <a:t>Simility</a:t>
                      </a:r>
                      <a:r>
                        <a:rPr lang="en-US" sz="1200" b="0" dirty="0" smtClean="0">
                          <a:solidFill>
                            <a:srgbClr val="474747"/>
                          </a:solidFill>
                          <a:latin typeface="Meta Offc Pro Normal" panose="020B0504030101020102" pitchFamily="34" charset="0"/>
                        </a:rPr>
                        <a:t> Data Lake</a:t>
                      </a:r>
                      <a:endParaRPr lang="en-US" sz="1200" b="0" dirty="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 marR="228600" marT="91440" marB="9144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ts val="1400"/>
                        </a:lnSpc>
                        <a:spcBef>
                          <a:spcPts val="700"/>
                        </a:spcBef>
                      </a:pPr>
                      <a:r>
                        <a:rPr lang="en-US" sz="1000" b="0" kern="1200" dirty="0" smtClean="0">
                          <a:solidFill>
                            <a:srgbClr val="474747"/>
                          </a:solidFill>
                          <a:latin typeface="Meta Offc Pro Normal" panose="020B0504030101020102" pitchFamily="34" charset="0"/>
                          <a:ea typeface="+mn-ea"/>
                          <a:cs typeface="+mn-cs"/>
                        </a:rPr>
                        <a:t>customer fraud data in DFS data lake so that we can look for patterns and create new fraud rules</a:t>
                      </a:r>
                    </a:p>
                    <a:p>
                      <a:pPr>
                        <a:lnSpc>
                          <a:spcPts val="1400"/>
                        </a:lnSpc>
                        <a:spcBef>
                          <a:spcPts val="700"/>
                        </a:spcBef>
                      </a:pPr>
                      <a:endParaRPr lang="en-US" sz="1000" b="0" dirty="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 marL="228600" marT="91440" marB="9144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878936391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algn="r"/>
                      <a:r>
                        <a:rPr lang="en-US" sz="1200" b="0" dirty="0" err="1" smtClean="0">
                          <a:solidFill>
                            <a:srgbClr val="474747"/>
                          </a:solidFill>
                          <a:latin typeface="Meta Offc Pro Normal" panose="020B0504030101020102" pitchFamily="34" charset="0"/>
                        </a:rPr>
                        <a:t>Nuestar</a:t>
                      </a:r>
                      <a:r>
                        <a:rPr lang="en-US" sz="1200" b="0" dirty="0" smtClean="0">
                          <a:solidFill>
                            <a:srgbClr val="474747"/>
                          </a:solidFill>
                          <a:latin typeface="Meta Offc Pro Normal" panose="020B0504030101020102" pitchFamily="34" charset="0"/>
                        </a:rPr>
                        <a:t> Leads Audience</a:t>
                      </a:r>
                      <a:endParaRPr lang="en-US" sz="1200" b="0" dirty="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 marR="228600" marT="91440" marB="9144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400"/>
                        </a:lnSpc>
                        <a:spcBef>
                          <a:spcPts val="700"/>
                        </a:spcBef>
                      </a:pPr>
                      <a:r>
                        <a:rPr lang="en-US" sz="1000" b="0" kern="1200" dirty="0" smtClean="0">
                          <a:solidFill>
                            <a:srgbClr val="474747"/>
                          </a:solidFill>
                          <a:latin typeface="Meta Offc Pro Normal" panose="020B0504030101020102" pitchFamily="34" charset="0"/>
                          <a:ea typeface="+mn-ea"/>
                          <a:cs typeface="+mn-cs"/>
                        </a:rPr>
                        <a:t>Allow re-targeting with </a:t>
                      </a:r>
                      <a:r>
                        <a:rPr lang="en-US" sz="1000" b="0" kern="1200" dirty="0" err="1" smtClean="0">
                          <a:solidFill>
                            <a:srgbClr val="474747"/>
                          </a:solidFill>
                          <a:latin typeface="Meta Offc Pro Normal" panose="020B0504030101020102" pitchFamily="34" charset="0"/>
                          <a:ea typeface="+mn-ea"/>
                          <a:cs typeface="+mn-cs"/>
                        </a:rPr>
                        <a:t>Neustar</a:t>
                      </a:r>
                      <a:r>
                        <a:rPr lang="en-US" sz="1000" b="0" kern="1200" dirty="0" smtClean="0">
                          <a:solidFill>
                            <a:srgbClr val="474747"/>
                          </a:solidFill>
                          <a:latin typeface="Meta Offc Pro Normal" panose="020B0504030101020102" pitchFamily="34" charset="0"/>
                          <a:ea typeface="+mn-ea"/>
                          <a:cs typeface="+mn-cs"/>
                        </a:rPr>
                        <a:t> to go live, $10MM originations annual</a:t>
                      </a:r>
                      <a:endParaRPr lang="en-US" sz="1000" b="0" kern="1200" dirty="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  <a:ea typeface="+mn-ea"/>
                        <a:cs typeface="+mn-cs"/>
                      </a:endParaRPr>
                    </a:p>
                  </a:txBody>
                  <a:tcPr marL="228600" marT="91440" marB="9144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493439135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algn="r"/>
                      <a:r>
                        <a:rPr lang="en-US" sz="1200" b="0" dirty="0" smtClean="0">
                          <a:solidFill>
                            <a:srgbClr val="474747"/>
                          </a:solidFill>
                          <a:latin typeface="Meta Offc Pro Normal" panose="020B0504030101020102" pitchFamily="34" charset="0"/>
                        </a:rPr>
                        <a:t>Re-engagement Strategy</a:t>
                      </a:r>
                      <a:endParaRPr lang="en-US" sz="1200" b="0" dirty="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 marR="228600" marT="91440" marB="9144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400"/>
                        </a:lnSpc>
                        <a:spcBef>
                          <a:spcPts val="700"/>
                        </a:spcBef>
                      </a:pPr>
                      <a:r>
                        <a:rPr lang="en-US" sz="1000" b="0" kern="1200" dirty="0" smtClean="0">
                          <a:solidFill>
                            <a:srgbClr val="474747"/>
                          </a:solidFill>
                          <a:latin typeface="Meta Offc Pro Normal" panose="020B0504030101020102" pitchFamily="34" charset="0"/>
                          <a:ea typeface="+mn-ea"/>
                          <a:cs typeface="+mn-cs"/>
                        </a:rPr>
                        <a:t>Enhance the DPL reengagement credit strategy through utilizing DPL PRS  which has better risk differentiation for list selection and underwriting</a:t>
                      </a:r>
                      <a:endParaRPr lang="en-US" sz="1000" b="0" kern="1200" dirty="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  <a:ea typeface="+mn-ea"/>
                        <a:cs typeface="+mn-cs"/>
                      </a:endParaRPr>
                    </a:p>
                  </a:txBody>
                  <a:tcPr marL="228600" marT="91440" marB="9144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028295360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algn="r"/>
                      <a:r>
                        <a:rPr lang="en-US" sz="1200" b="0" dirty="0" smtClean="0">
                          <a:solidFill>
                            <a:srgbClr val="474747"/>
                          </a:solidFill>
                          <a:latin typeface="Meta Offc Pro Normal" panose="020B0504030101020102" pitchFamily="34" charset="0"/>
                        </a:rPr>
                        <a:t>Return Payment </a:t>
                      </a:r>
                      <a:r>
                        <a:rPr lang="en-US" sz="1200" b="0" dirty="0" err="1" smtClean="0">
                          <a:solidFill>
                            <a:srgbClr val="474747"/>
                          </a:solidFill>
                          <a:latin typeface="Meta Offc Pro Normal" panose="020B0504030101020102" pitchFamily="34" charset="0"/>
                        </a:rPr>
                        <a:t>Representment</a:t>
                      </a:r>
                      <a:endParaRPr lang="en-US" sz="1200" b="0" dirty="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 marR="228600" marT="91440" marB="9144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ts val="1400"/>
                        </a:lnSpc>
                        <a:spcBef>
                          <a:spcPts val="700"/>
                        </a:spcBef>
                      </a:pPr>
                      <a:r>
                        <a:rPr lang="en-US" sz="1000" b="0" kern="1200" dirty="0" smtClean="0">
                          <a:solidFill>
                            <a:srgbClr val="474747"/>
                          </a:solidFill>
                          <a:latin typeface="Meta Offc Pro Normal" panose="020B0504030101020102" pitchFamily="34" charset="0"/>
                          <a:ea typeface="+mn-ea"/>
                          <a:cs typeface="+mn-cs"/>
                        </a:rPr>
                        <a:t>Simulate card process for </a:t>
                      </a:r>
                      <a:r>
                        <a:rPr lang="en-US" sz="1000" b="0" kern="1200" dirty="0" err="1" smtClean="0">
                          <a:solidFill>
                            <a:srgbClr val="474747"/>
                          </a:solidFill>
                          <a:latin typeface="Meta Offc Pro Normal" panose="020B0504030101020102" pitchFamily="34" charset="0"/>
                          <a:ea typeface="+mn-ea"/>
                          <a:cs typeface="+mn-cs"/>
                        </a:rPr>
                        <a:t>Representment</a:t>
                      </a:r>
                      <a:r>
                        <a:rPr lang="en-US" sz="1000" b="0" kern="1200" dirty="0" smtClean="0">
                          <a:solidFill>
                            <a:srgbClr val="474747"/>
                          </a:solidFill>
                          <a:latin typeface="Meta Offc Pro Normal" panose="020B0504030101020102" pitchFamily="34" charset="0"/>
                          <a:ea typeface="+mn-ea"/>
                          <a:cs typeface="+mn-cs"/>
                        </a:rPr>
                        <a:t> for DPL and DSL in </a:t>
                      </a:r>
                      <a:r>
                        <a:rPr lang="en-US" sz="1000" b="0" kern="1200" dirty="0" err="1" smtClean="0">
                          <a:solidFill>
                            <a:srgbClr val="474747"/>
                          </a:solidFill>
                          <a:latin typeface="Meta Offc Pro Normal" panose="020B0504030101020102" pitchFamily="34" charset="0"/>
                          <a:ea typeface="+mn-ea"/>
                          <a:cs typeface="+mn-cs"/>
                        </a:rPr>
                        <a:t>Finacle</a:t>
                      </a:r>
                      <a:r>
                        <a:rPr lang="en-US" sz="1000" b="0" kern="1200" dirty="0" smtClean="0">
                          <a:solidFill>
                            <a:srgbClr val="474747"/>
                          </a:solidFill>
                          <a:latin typeface="Meta Offc Pro Normal" panose="020B0504030101020102" pitchFamily="34" charset="0"/>
                          <a:ea typeface="+mn-ea"/>
                          <a:cs typeface="+mn-cs"/>
                        </a:rPr>
                        <a:t>, creating one </a:t>
                      </a:r>
                      <a:r>
                        <a:rPr lang="en-US" sz="1000" b="0" kern="1200" dirty="0" err="1" smtClean="0">
                          <a:solidFill>
                            <a:srgbClr val="474747"/>
                          </a:solidFill>
                          <a:latin typeface="Meta Offc Pro Normal" panose="020B0504030101020102" pitchFamily="34" charset="0"/>
                          <a:ea typeface="+mn-ea"/>
                          <a:cs typeface="+mn-cs"/>
                        </a:rPr>
                        <a:t>Representment</a:t>
                      </a:r>
                      <a:r>
                        <a:rPr lang="en-US" sz="1000" b="0" kern="1200" dirty="0" smtClean="0">
                          <a:solidFill>
                            <a:srgbClr val="474747"/>
                          </a:solidFill>
                          <a:latin typeface="Meta Offc Pro Normal" panose="020B0504030101020102" pitchFamily="34" charset="0"/>
                          <a:ea typeface="+mn-ea"/>
                          <a:cs typeface="+mn-cs"/>
                        </a:rPr>
                        <a:t> for one more attempt to collect payment on NSF return payments (ACH, Internal Transfer). </a:t>
                      </a:r>
                      <a:endParaRPr lang="en-US" sz="1000" b="0" kern="1200" dirty="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  <a:ea typeface="+mn-ea"/>
                        <a:cs typeface="+mn-cs"/>
                      </a:endParaRPr>
                    </a:p>
                  </a:txBody>
                  <a:tcPr marL="228600" marT="91440" marB="9144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685800">
                <a:tc>
                  <a:txBody>
                    <a:bodyPr/>
                    <a:lstStyle/>
                    <a:p>
                      <a:pPr algn="r"/>
                      <a:r>
                        <a:rPr lang="en-US" sz="1200" b="0" dirty="0">
                          <a:solidFill>
                            <a:srgbClr val="474747"/>
                          </a:solidFill>
                          <a:latin typeface="Meta Offc Pro Normal" panose="020B0504030101020102" pitchFamily="34" charset="0"/>
                        </a:rPr>
                        <a:t>RHEL—</a:t>
                      </a:r>
                      <a:br>
                        <a:rPr lang="en-US" sz="1200" b="0" dirty="0">
                          <a:solidFill>
                            <a:srgbClr val="474747"/>
                          </a:solidFill>
                          <a:latin typeface="Meta Offc Pro Normal" panose="020B0504030101020102" pitchFamily="34" charset="0"/>
                        </a:rPr>
                      </a:br>
                      <a:r>
                        <a:rPr lang="en-US" sz="1200" b="0" dirty="0">
                          <a:solidFill>
                            <a:srgbClr val="474747"/>
                          </a:solidFill>
                          <a:latin typeface="Meta Offc Pro Normal" panose="020B0504030101020102" pitchFamily="34" charset="0"/>
                        </a:rPr>
                        <a:t>Finacle to Linux Server Migration</a:t>
                      </a:r>
                    </a:p>
                  </a:txBody>
                  <a:tcPr marR="228600" marT="91440" marB="9144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400"/>
                        </a:lnSpc>
                        <a:spcBef>
                          <a:spcPts val="700"/>
                        </a:spcBef>
                      </a:pPr>
                      <a:r>
                        <a:rPr lang="en-US" sz="1000" b="0" dirty="0">
                          <a:solidFill>
                            <a:srgbClr val="474747"/>
                          </a:solidFill>
                          <a:latin typeface="Meta Offc Pro Normal" panose="020B0504030101020102" pitchFamily="34" charset="0"/>
                        </a:rPr>
                        <a:t>Consolidate and refresh entire Infosys Finacle Core Banking platform from legacy AIX to RHEL platform, allowing for future functionality and growth.</a:t>
                      </a:r>
                    </a:p>
                  </a:txBody>
                  <a:tcPr marL="228600" marT="91440" marB="9144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273428610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algn="r"/>
                      <a:r>
                        <a:rPr lang="en-US" sz="1200" b="0" dirty="0">
                          <a:solidFill>
                            <a:srgbClr val="474747"/>
                          </a:solidFill>
                          <a:latin typeface="Meta Offc Pro Normal" panose="020B0504030101020102" pitchFamily="34" charset="0"/>
                        </a:rPr>
                        <a:t>6-Day Batch</a:t>
                      </a:r>
                    </a:p>
                  </a:txBody>
                  <a:tcPr marR="228600" marT="91440" marB="9144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400"/>
                        </a:lnSpc>
                        <a:spcBef>
                          <a:spcPts val="700"/>
                        </a:spcBef>
                      </a:pPr>
                      <a:r>
                        <a:rPr lang="en-US" sz="1000" b="0" dirty="0">
                          <a:solidFill>
                            <a:srgbClr val="474747"/>
                          </a:solidFill>
                          <a:latin typeface="Meta Offc Pro Normal" panose="020B0504030101020102" pitchFamily="34" charset="0"/>
                        </a:rPr>
                        <a:t>Transition bank batch processing from a 5-day bank working day calendar to a 6-day processing calendar (Sunday–Friday) to allow</a:t>
                      </a:r>
                      <a:br>
                        <a:rPr lang="en-US" sz="1000" b="0" dirty="0">
                          <a:solidFill>
                            <a:srgbClr val="474747"/>
                          </a:solidFill>
                          <a:latin typeface="Meta Offc Pro Normal" panose="020B0504030101020102" pitchFamily="34" charset="0"/>
                        </a:rPr>
                      </a:br>
                      <a:r>
                        <a:rPr lang="en-US" sz="1000" b="0" dirty="0">
                          <a:solidFill>
                            <a:srgbClr val="474747"/>
                          </a:solidFill>
                          <a:latin typeface="Meta Offc Pro Normal" panose="020B0504030101020102" pitchFamily="34" charset="0"/>
                        </a:rPr>
                        <a:t>more frequent and consistent operations weekly (6 days/week), allowing for improved cost savings related to collections processing.</a:t>
                      </a:r>
                    </a:p>
                  </a:txBody>
                  <a:tcPr marL="228600" marT="91440" marB="9144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644605698"/>
                  </a:ext>
                </a:extLst>
              </a:tr>
            </a:tbl>
          </a:graphicData>
        </a:graphic>
      </p:graphicFrame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B0471471-1DD2-A04D-BC09-336D5B99E4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7200" y="685800"/>
            <a:ext cx="11277600" cy="457200"/>
          </a:xfrm>
        </p:spPr>
        <p:txBody>
          <a:bodyPr/>
          <a:lstStyle/>
          <a:p>
            <a:r>
              <a:rPr lang="en-US" dirty="0" smtClean="0"/>
              <a:t>DPL Value </a:t>
            </a:r>
            <a:r>
              <a:rPr lang="en-US" dirty="0"/>
              <a:t>Stream Alignment</a:t>
            </a:r>
          </a:p>
        </p:txBody>
      </p:sp>
    </p:spTree>
    <p:extLst>
      <p:ext uri="{BB962C8B-B14F-4D97-AF65-F5344CB8AC3E}">
        <p14:creationId xmlns:p14="http://schemas.microsoft.com/office/powerpoint/2010/main" val="35826848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xmlns="" id="{CCA1A54F-C5CF-8847-A30F-AF08F4BFC3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62" r="531"/>
          <a:stretch/>
        </p:blipFill>
        <p:spPr>
          <a:xfrm>
            <a:off x="1300578" y="1371600"/>
            <a:ext cx="9574567" cy="4810125"/>
          </a:xfr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43CA568D-440D-CD48-9EEF-CDC71767A7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7200" y="685800"/>
            <a:ext cx="11277600" cy="457200"/>
          </a:xfrm>
        </p:spPr>
        <p:txBody>
          <a:bodyPr/>
          <a:lstStyle/>
          <a:p>
            <a:r>
              <a:rPr lang="en-US" dirty="0"/>
              <a:t>SLA/SLO Dashboards for Deposits Applications</a:t>
            </a:r>
          </a:p>
        </p:txBody>
      </p:sp>
    </p:spTree>
    <p:extLst>
      <p:ext uri="{BB962C8B-B14F-4D97-AF65-F5344CB8AC3E}">
        <p14:creationId xmlns:p14="http://schemas.microsoft.com/office/powerpoint/2010/main" val="21935267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43CA568D-440D-CD48-9EEF-CDC71767A7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7200" y="685800"/>
            <a:ext cx="11277600" cy="457200"/>
          </a:xfrm>
        </p:spPr>
        <p:txBody>
          <a:bodyPr/>
          <a:lstStyle/>
          <a:p>
            <a:r>
              <a:rPr lang="en-US" dirty="0"/>
              <a:t>SLA/SLO Dashboards for </a:t>
            </a:r>
            <a:r>
              <a:rPr lang="en-US" dirty="0" smtClean="0"/>
              <a:t>DPL Applications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" y="1304117"/>
            <a:ext cx="11173968" cy="5641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4578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2401A1E8-3D10-0444-B706-F3A9ED3F94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ts val="3200"/>
              </a:lnSpc>
              <a:spcBef>
                <a:spcPts val="1600"/>
              </a:spcBef>
              <a:buClr>
                <a:srgbClr val="FF6600"/>
              </a:buClr>
              <a:buNone/>
            </a:pPr>
            <a:r>
              <a:rPr lang="en-US" b="1" dirty="0">
                <a:solidFill>
                  <a:schemeClr val="bg1"/>
                </a:solidFill>
              </a:rPr>
              <a:t>April Improvements</a:t>
            </a:r>
          </a:p>
          <a:p>
            <a:pPr>
              <a:lnSpc>
                <a:spcPts val="3200"/>
              </a:lnSpc>
              <a:spcBef>
                <a:spcPts val="1600"/>
              </a:spcBef>
              <a:buClr>
                <a:srgbClr val="FF6600"/>
              </a:buClr>
            </a:pPr>
            <a:r>
              <a:rPr lang="en-US" dirty="0">
                <a:solidFill>
                  <a:schemeClr val="bg1"/>
                </a:solidFill>
              </a:rPr>
              <a:t>Internal DQ improvements</a:t>
            </a:r>
          </a:p>
          <a:p>
            <a:pPr>
              <a:lnSpc>
                <a:spcPts val="3200"/>
              </a:lnSpc>
              <a:spcBef>
                <a:spcPts val="1600"/>
              </a:spcBef>
              <a:buClr>
                <a:srgbClr val="FF6600"/>
              </a:buClr>
            </a:pPr>
            <a:r>
              <a:rPr lang="en-US" dirty="0">
                <a:solidFill>
                  <a:schemeClr val="bg1"/>
                </a:solidFill>
              </a:rPr>
              <a:t>Schedule improvements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C90EB446-47FE-0246-8E0E-22699763D13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Production Incident Reduction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3BF8629D-8ABF-C44E-A5D4-B6D0F30A60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9441" y="1821546"/>
            <a:ext cx="5982169" cy="4352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112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9735678E-A67B-0345-A0AA-1A920A1ECB0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en-US" dirty="0">
                <a:latin typeface="Meta Offc Pro Normal"/>
                <a:cs typeface="Arial"/>
              </a:rPr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11761428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82B9B78F-438A-4D43-83BD-76451D1BE0B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7200" y="685800"/>
            <a:ext cx="11277600" cy="457200"/>
          </a:xfrm>
        </p:spPr>
        <p:txBody>
          <a:bodyPr/>
          <a:lstStyle/>
          <a:p>
            <a:r>
              <a:rPr lang="en-US" dirty="0"/>
              <a:t>Bank Servicing—Current Architecture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9F181442-B40D-3A4D-8BA9-B2C8075972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02" t="268" r="3278" b="1921"/>
          <a:stretch/>
        </p:blipFill>
        <p:spPr>
          <a:xfrm>
            <a:off x="1734771" y="1511299"/>
            <a:ext cx="8722457" cy="4670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1383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82B9B78F-438A-4D43-83BD-76451D1BE0B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7200" y="685800"/>
            <a:ext cx="11277600" cy="457200"/>
          </a:xfrm>
        </p:spPr>
        <p:txBody>
          <a:bodyPr/>
          <a:lstStyle/>
          <a:p>
            <a:r>
              <a:rPr lang="en-US" dirty="0"/>
              <a:t>Bank Servicing—Architecture with ODS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B7EA651D-323E-7B49-9778-0439C8F691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74" t="312" r="2209" b="240"/>
          <a:stretch/>
        </p:blipFill>
        <p:spPr>
          <a:xfrm>
            <a:off x="1693984" y="1371600"/>
            <a:ext cx="8804031" cy="4806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4557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82B9B78F-438A-4D43-83BD-76451D1BE0B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7200" y="685800"/>
            <a:ext cx="11277600" cy="457200"/>
          </a:xfrm>
        </p:spPr>
        <p:txBody>
          <a:bodyPr/>
          <a:lstStyle/>
          <a:p>
            <a:r>
              <a:rPr lang="en-US" dirty="0"/>
              <a:t>Bank Servicing—Target Architecture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D8B3E096-F7A3-6741-9709-5A59D33A34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0620" y="1371600"/>
            <a:ext cx="8805672" cy="480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2468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4C3ECE91-15C0-C44B-ABA8-ED19260BDAB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7200" y="685800"/>
            <a:ext cx="11277600" cy="457200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xmlns="" id="{4C3ECE91-15C0-C44B-ABA8-ED19260BDABE}"/>
              </a:ext>
            </a:extLst>
          </p:cNvPr>
          <p:cNvSpPr txBox="1">
            <a:spLocks/>
          </p:cNvSpPr>
          <p:nvPr/>
        </p:nvSpPr>
        <p:spPr>
          <a:xfrm>
            <a:off x="457200" y="1706880"/>
            <a:ext cx="11277600" cy="474878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ts val="3200"/>
              </a:lnSpc>
              <a:spcBef>
                <a:spcPts val="1600"/>
              </a:spcBef>
              <a:buClr>
                <a:srgbClr val="00548A"/>
              </a:buClr>
              <a:buFont typeface="Wingdings" pitchFamily="2" charset="2"/>
              <a:buNone/>
              <a:defRPr sz="2800" b="0" i="0" kern="1200">
                <a:solidFill>
                  <a:srgbClr val="474747"/>
                </a:solidFill>
                <a:latin typeface="Meta Offc Pro Normal" panose="020B0504030101020102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548A"/>
              </a:buClr>
              <a:buFont typeface="Wingdings" pitchFamily="2" charset="2"/>
              <a:buChar char="§"/>
              <a:defRPr sz="2400" b="0" i="0" kern="1200">
                <a:solidFill>
                  <a:srgbClr val="474747"/>
                </a:solidFill>
                <a:latin typeface="Meta Offc Pro Normal" panose="020B0504030101020102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548A"/>
              </a:buClr>
              <a:buFont typeface="Wingdings" pitchFamily="2" charset="2"/>
              <a:buChar char="§"/>
              <a:defRPr sz="2000" b="0" i="0" kern="1200">
                <a:solidFill>
                  <a:srgbClr val="474747"/>
                </a:solidFill>
                <a:latin typeface="Meta Offc Pro Normal" panose="020B0504030101020102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548A"/>
              </a:buClr>
              <a:buFont typeface="Wingdings" pitchFamily="2" charset="2"/>
              <a:buChar char="§"/>
              <a:defRPr sz="1800" b="0" i="0" kern="1200">
                <a:solidFill>
                  <a:srgbClr val="474747"/>
                </a:solidFill>
                <a:latin typeface="Meta Offc Pro Normal" panose="020B0504030101020102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548A"/>
              </a:buClr>
              <a:buFont typeface="Wingdings" pitchFamily="2" charset="2"/>
              <a:buChar char="§"/>
              <a:defRPr sz="1800" b="0" i="0" kern="1200">
                <a:solidFill>
                  <a:srgbClr val="474747"/>
                </a:solidFill>
                <a:latin typeface="Meta Offc Pro Normal" panose="020B0504030101020102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Executive Summary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Cloud Data Platform Strategy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Deposits Data Ops Overview and Initiatives</a:t>
            </a:r>
          </a:p>
        </p:txBody>
      </p:sp>
    </p:spTree>
    <p:extLst>
      <p:ext uri="{BB962C8B-B14F-4D97-AF65-F5344CB8AC3E}">
        <p14:creationId xmlns:p14="http://schemas.microsoft.com/office/powerpoint/2010/main" val="12081084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B6E59814-88E1-0E4C-8F48-FA408B3880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71600"/>
            <a:ext cx="5524500" cy="4809743"/>
          </a:xfrm>
        </p:spPr>
        <p:txBody>
          <a:bodyPr>
            <a:noAutofit/>
          </a:bodyPr>
          <a:lstStyle/>
          <a:p>
            <a:pPr marL="0" indent="0">
              <a:lnSpc>
                <a:spcPts val="2200"/>
              </a:lnSpc>
              <a:spcBef>
                <a:spcPts val="1100"/>
              </a:spcBef>
              <a:buNone/>
            </a:pPr>
            <a:r>
              <a:rPr lang="en-US" sz="1800" b="1" dirty="0">
                <a:solidFill>
                  <a:srgbClr val="00548A"/>
                </a:solidFill>
              </a:rPr>
              <a:t>Hadoop Migration</a:t>
            </a:r>
          </a:p>
          <a:p>
            <a:pPr>
              <a:lnSpc>
                <a:spcPts val="2200"/>
              </a:lnSpc>
              <a:spcBef>
                <a:spcPts val="1100"/>
              </a:spcBef>
            </a:pPr>
            <a:r>
              <a:rPr lang="en-US" sz="1800" dirty="0"/>
              <a:t>Platform consolidation for all end users to go to one place for all of their data needs by early 2020</a:t>
            </a:r>
          </a:p>
          <a:p>
            <a:pPr>
              <a:lnSpc>
                <a:spcPts val="2200"/>
              </a:lnSpc>
              <a:spcBef>
                <a:spcPts val="1100"/>
              </a:spcBef>
            </a:pPr>
            <a:r>
              <a:rPr lang="en-US" sz="1800" dirty="0"/>
              <a:t>Leveraging a standard process</a:t>
            </a:r>
            <a:br>
              <a:rPr lang="en-US" sz="1800" dirty="0"/>
            </a:br>
            <a:r>
              <a:rPr lang="en-US" sz="1800" dirty="0"/>
              <a:t>of data flow for all of bank</a:t>
            </a:r>
          </a:p>
          <a:p>
            <a:pPr>
              <a:lnSpc>
                <a:spcPts val="2200"/>
              </a:lnSpc>
              <a:spcBef>
                <a:spcPts val="1100"/>
              </a:spcBef>
            </a:pPr>
            <a:r>
              <a:rPr lang="en-US" sz="1800" dirty="0"/>
              <a:t>Efficiencies will be gained by leveraging</a:t>
            </a:r>
            <a:br>
              <a:rPr lang="en-US" sz="1800" dirty="0"/>
            </a:br>
            <a:r>
              <a:rPr lang="en-US" sz="1800" dirty="0"/>
              <a:t>the work done through Hadoop migration</a:t>
            </a:r>
            <a:br>
              <a:rPr lang="en-US" sz="1800" dirty="0"/>
            </a:br>
            <a:r>
              <a:rPr lang="en-US" sz="1800" dirty="0"/>
              <a:t>and LOC for FODS migration</a:t>
            </a:r>
          </a:p>
          <a:p>
            <a:pPr>
              <a:lnSpc>
                <a:spcPts val="2200"/>
              </a:lnSpc>
              <a:spcBef>
                <a:spcPts val="1100"/>
              </a:spcBef>
            </a:pPr>
            <a:r>
              <a:rPr lang="en-US" sz="1800" dirty="0"/>
              <a:t>Final migration to AWS will be simplified by the</a:t>
            </a:r>
            <a:br>
              <a:rPr lang="en-US" sz="1800" dirty="0"/>
            </a:br>
            <a:r>
              <a:rPr lang="en-US" sz="1800" dirty="0"/>
              <a:t>work done to move the processes to Ab Initio</a:t>
            </a:r>
            <a:br>
              <a:rPr lang="en-US" sz="1800" dirty="0"/>
            </a:br>
            <a:r>
              <a:rPr lang="en-US" sz="1800" dirty="0"/>
              <a:t>and reports to Teradata/Snowflake</a:t>
            </a:r>
          </a:p>
          <a:p>
            <a:pPr>
              <a:lnSpc>
                <a:spcPts val="2200"/>
              </a:lnSpc>
              <a:spcBef>
                <a:spcPts val="1100"/>
              </a:spcBef>
            </a:pPr>
            <a:r>
              <a:rPr lang="en-US" sz="1800" dirty="0"/>
              <a:t>If CRD/detokenization and ODS capabilities</a:t>
            </a:r>
            <a:br>
              <a:rPr lang="en-US" sz="1800" dirty="0"/>
            </a:br>
            <a:r>
              <a:rPr lang="en-US" sz="1800" dirty="0"/>
              <a:t>are developed by then, we can directly migrate</a:t>
            </a:r>
            <a:br>
              <a:rPr lang="en-US" sz="1800" dirty="0"/>
            </a:br>
            <a:r>
              <a:rPr lang="en-US" sz="1800" dirty="0"/>
              <a:t>to the cloud within this timeframe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850DA832-7BFF-B040-B5D5-338CE2225AB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7200" y="685800"/>
            <a:ext cx="11277600" cy="457200"/>
          </a:xfrm>
        </p:spPr>
        <p:txBody>
          <a:bodyPr>
            <a:noAutofit/>
          </a:bodyPr>
          <a:lstStyle/>
          <a:p>
            <a:r>
              <a:rPr lang="en-US" dirty="0"/>
              <a:t>Hadoop and FODS Migration—Business Value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AA7CDB49-D9C8-A448-BA66-79F2D983842B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6210300" y="1371600"/>
            <a:ext cx="5524500" cy="4809743"/>
          </a:xfrm>
        </p:spPr>
        <p:txBody>
          <a:bodyPr>
            <a:normAutofit/>
          </a:bodyPr>
          <a:lstStyle/>
          <a:p>
            <a:pPr marL="0" indent="0">
              <a:lnSpc>
                <a:spcPts val="2200"/>
              </a:lnSpc>
              <a:spcBef>
                <a:spcPts val="1100"/>
              </a:spcBef>
              <a:buNone/>
            </a:pPr>
            <a:r>
              <a:rPr lang="en-US" sz="1800" b="1" dirty="0">
                <a:solidFill>
                  <a:srgbClr val="00548A"/>
                </a:solidFill>
              </a:rPr>
              <a:t>FODS Migration</a:t>
            </a:r>
          </a:p>
          <a:p>
            <a:pPr>
              <a:lnSpc>
                <a:spcPts val="2200"/>
              </a:lnSpc>
              <a:spcBef>
                <a:spcPts val="1100"/>
              </a:spcBef>
            </a:pPr>
            <a:r>
              <a:rPr lang="en-US" sz="1800" dirty="0"/>
              <a:t>Leveraging a standard process</a:t>
            </a:r>
            <a:br>
              <a:rPr lang="en-US" sz="1800" dirty="0"/>
            </a:br>
            <a:r>
              <a:rPr lang="en-US" sz="1800" dirty="0"/>
              <a:t>of data flow for all of bank</a:t>
            </a:r>
          </a:p>
          <a:p>
            <a:pPr>
              <a:lnSpc>
                <a:spcPts val="2200"/>
              </a:lnSpc>
              <a:spcBef>
                <a:spcPts val="1100"/>
              </a:spcBef>
            </a:pPr>
            <a:r>
              <a:rPr lang="en-US" sz="1800" dirty="0"/>
              <a:t>Efficiencies will be gained by leveraging</a:t>
            </a:r>
            <a:br>
              <a:rPr lang="en-US" sz="1800" dirty="0"/>
            </a:br>
            <a:r>
              <a:rPr lang="en-US" sz="1800" dirty="0"/>
              <a:t>the work done through Hadoop migration</a:t>
            </a:r>
            <a:br>
              <a:rPr lang="en-US" sz="1800" dirty="0"/>
            </a:br>
            <a:r>
              <a:rPr lang="en-US" sz="1800" dirty="0"/>
              <a:t>and LOC for FODS migration</a:t>
            </a:r>
          </a:p>
          <a:p>
            <a:pPr>
              <a:lnSpc>
                <a:spcPts val="2200"/>
              </a:lnSpc>
              <a:spcBef>
                <a:spcPts val="1100"/>
              </a:spcBef>
            </a:pPr>
            <a:r>
              <a:rPr lang="en-US" sz="1800" dirty="0"/>
              <a:t>Final migration to AWS will be simplified by the</a:t>
            </a:r>
            <a:br>
              <a:rPr lang="en-US" sz="1800" dirty="0"/>
            </a:br>
            <a:r>
              <a:rPr lang="en-US" sz="1800" dirty="0"/>
              <a:t>work done to move the processes to Ab Initio</a:t>
            </a:r>
            <a:br>
              <a:rPr lang="en-US" sz="1800" dirty="0"/>
            </a:br>
            <a:r>
              <a:rPr lang="en-US" sz="1800" dirty="0"/>
              <a:t>and reports to Teradata/Snowflake</a:t>
            </a:r>
          </a:p>
          <a:p>
            <a:pPr>
              <a:lnSpc>
                <a:spcPts val="2200"/>
              </a:lnSpc>
              <a:spcBef>
                <a:spcPts val="1100"/>
              </a:spcBef>
            </a:pPr>
            <a:r>
              <a:rPr lang="en-US" sz="1800" dirty="0"/>
              <a:t>Move all the reports to target state tools (Tableau) </a:t>
            </a:r>
          </a:p>
          <a:p>
            <a:pPr>
              <a:lnSpc>
                <a:spcPts val="2200"/>
              </a:lnSpc>
              <a:spcBef>
                <a:spcPts val="1100"/>
              </a:spcBef>
            </a:pPr>
            <a:r>
              <a:rPr lang="en-US" sz="1800" dirty="0"/>
              <a:t>Decommission FODS servers and technologies that have reached end-of-life and are no longer supported</a:t>
            </a:r>
          </a:p>
        </p:txBody>
      </p:sp>
    </p:spTree>
    <p:extLst>
      <p:ext uri="{BB962C8B-B14F-4D97-AF65-F5344CB8AC3E}">
        <p14:creationId xmlns:p14="http://schemas.microsoft.com/office/powerpoint/2010/main" val="18545241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4C3ECE91-15C0-C44B-ABA8-ED19260BDAB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7200" y="685800"/>
            <a:ext cx="11277600" cy="457200"/>
          </a:xfrm>
        </p:spPr>
        <p:txBody>
          <a:bodyPr/>
          <a:lstStyle/>
          <a:p>
            <a:r>
              <a:rPr lang="en-US" dirty="0"/>
              <a:t>Executive Summary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xmlns="" id="{4C3ECE91-15C0-C44B-ABA8-ED19260BDABE}"/>
              </a:ext>
            </a:extLst>
          </p:cNvPr>
          <p:cNvSpPr txBox="1">
            <a:spLocks/>
          </p:cNvSpPr>
          <p:nvPr/>
        </p:nvSpPr>
        <p:spPr>
          <a:xfrm>
            <a:off x="457200" y="1353787"/>
            <a:ext cx="11277600" cy="5101877"/>
          </a:xfrm>
          <a:prstGeom prst="rect">
            <a:avLst/>
          </a:prstGeom>
        </p:spPr>
        <p:txBody>
          <a:bodyPr vert="horz" lIns="0" tIns="0" rIns="0" bIns="0" rtlCol="0">
            <a:normAutofit fontScale="77500" lnSpcReduction="20000"/>
          </a:bodyPr>
          <a:lstStyle>
            <a:lvl1pPr marL="0" indent="0" algn="l" defTabSz="914400" rtl="0" eaLnBrk="1" latinLnBrk="0" hangingPunct="1">
              <a:lnSpc>
                <a:spcPts val="3200"/>
              </a:lnSpc>
              <a:spcBef>
                <a:spcPts val="1600"/>
              </a:spcBef>
              <a:buClr>
                <a:srgbClr val="00548A"/>
              </a:buClr>
              <a:buFont typeface="Wingdings" pitchFamily="2" charset="2"/>
              <a:buNone/>
              <a:defRPr sz="2800" b="0" i="0" kern="1200">
                <a:solidFill>
                  <a:srgbClr val="474747"/>
                </a:solidFill>
                <a:latin typeface="Meta Offc Pro Normal" panose="020B0504030101020102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548A"/>
              </a:buClr>
              <a:buFont typeface="Wingdings" pitchFamily="2" charset="2"/>
              <a:buChar char="§"/>
              <a:defRPr sz="2400" b="0" i="0" kern="1200">
                <a:solidFill>
                  <a:srgbClr val="474747"/>
                </a:solidFill>
                <a:latin typeface="Meta Offc Pro Normal" panose="020B0504030101020102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548A"/>
              </a:buClr>
              <a:buFont typeface="Wingdings" pitchFamily="2" charset="2"/>
              <a:buChar char="§"/>
              <a:defRPr sz="2000" b="0" i="0" kern="1200">
                <a:solidFill>
                  <a:srgbClr val="474747"/>
                </a:solidFill>
                <a:latin typeface="Meta Offc Pro Normal" panose="020B0504030101020102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548A"/>
              </a:buClr>
              <a:buFont typeface="Wingdings" pitchFamily="2" charset="2"/>
              <a:buChar char="§"/>
              <a:defRPr sz="1800" b="0" i="0" kern="1200">
                <a:solidFill>
                  <a:srgbClr val="474747"/>
                </a:solidFill>
                <a:latin typeface="Meta Offc Pro Normal" panose="020B0504030101020102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548A"/>
              </a:buClr>
              <a:buFont typeface="Wingdings" pitchFamily="2" charset="2"/>
              <a:buChar char="§"/>
              <a:defRPr sz="1800" b="0" i="0" kern="1200">
                <a:solidFill>
                  <a:srgbClr val="474747"/>
                </a:solidFill>
                <a:latin typeface="Meta Offc Pro Normal" panose="020B0504030101020102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We have staffed dedicated leadership roles to ensure we are well-managed in all aspects of data operations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We are developing foundational data services in the Cloud to provide more robust data capture and ingestion, more robust analytics and visualization, and model training and execution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The emerging platforms are being hardened and internal process refined to mitigate business risk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Our current delivery balances focus on foundational/enterprise initiatives with business-driven demand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As we align our business and tech strategies we will move towards real-time data capabilities, including data ingestion and decisioning</a:t>
            </a:r>
          </a:p>
          <a:p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23624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4C3ECE91-15C0-C44B-ABA8-ED19260BDAB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7200" y="685800"/>
            <a:ext cx="11277600" cy="457200"/>
          </a:xfrm>
        </p:spPr>
        <p:txBody>
          <a:bodyPr/>
          <a:lstStyle/>
          <a:p>
            <a:r>
              <a:rPr lang="en-US" dirty="0"/>
              <a:t>Origin of Our Data Platform Strategy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D07C6080-523B-784C-9CD8-C4D6FC061A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215" y="1371599"/>
            <a:ext cx="10855570" cy="4805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0687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C0EFD542-2418-1445-8FCD-FA406E7A1EE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Introducing Our New 3CM Framework on the Cloud</a:t>
            </a:r>
          </a:p>
        </p:txBody>
      </p:sp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xmlns="" id="{39F9B868-E6B2-FB41-A8E2-72142D5EE78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15367180"/>
              </p:ext>
            </p:extLst>
          </p:nvPr>
        </p:nvGraphicFramePr>
        <p:xfrm>
          <a:off x="457198" y="1943100"/>
          <a:ext cx="11241377" cy="411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41253">
                  <a:extLst>
                    <a:ext uri="{9D8B030D-6E8A-4147-A177-3AD203B41FA5}">
                      <a16:colId xmlns:a16="http://schemas.microsoft.com/office/drawing/2014/main" xmlns="" val="2955255148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xmlns="" val="1040179987"/>
                    </a:ext>
                  </a:extLst>
                </a:gridCol>
                <a:gridCol w="1721431">
                  <a:extLst>
                    <a:ext uri="{9D8B030D-6E8A-4147-A177-3AD203B41FA5}">
                      <a16:colId xmlns:a16="http://schemas.microsoft.com/office/drawing/2014/main" xmlns="" val="895488346"/>
                    </a:ext>
                  </a:extLst>
                </a:gridCol>
                <a:gridCol w="1721431">
                  <a:extLst>
                    <a:ext uri="{9D8B030D-6E8A-4147-A177-3AD203B41FA5}">
                      <a16:colId xmlns:a16="http://schemas.microsoft.com/office/drawing/2014/main" xmlns="" val="3739691078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xmlns="" val="223707392"/>
                    </a:ext>
                  </a:extLst>
                </a:gridCol>
                <a:gridCol w="3442862">
                  <a:extLst>
                    <a:ext uri="{9D8B030D-6E8A-4147-A177-3AD203B41FA5}">
                      <a16:colId xmlns:a16="http://schemas.microsoft.com/office/drawing/2014/main" xmlns="" val="1838730676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  <a:latin typeface="Meta Offc Pro Normal" panose="020B0504030101020102" pitchFamily="34" charset="0"/>
                        </a:rPr>
                        <a:t>Capture</a:t>
                      </a:r>
                    </a:p>
                  </a:txBody>
                  <a:tcPr marT="91440" marB="9144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24A8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rgbClr val="FF6600"/>
                          </a:solidFill>
                          <a:latin typeface="Meta Offc Pro Normal" panose="020B0504030101020102" pitchFamily="34" charset="0"/>
                        </a:rPr>
                        <a:t>&gt;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  <a:latin typeface="Meta Offc Pro Normal" panose="020B0504030101020102" pitchFamily="34" charset="0"/>
                        </a:rPr>
                        <a:t>Curate</a:t>
                      </a:r>
                    </a:p>
                  </a:txBody>
                  <a:tcPr marT="91440" marB="9144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24A8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dirty="0">
                          <a:solidFill>
                            <a:srgbClr val="FF6600"/>
                          </a:solidFill>
                          <a:latin typeface="Meta Offc Pro Normal" panose="020B0504030101020102" pitchFamily="34" charset="0"/>
                        </a:rPr>
                        <a:t>&gt;</a:t>
                      </a:r>
                      <a:endParaRPr lang="en-US" sz="2800" b="0" dirty="0">
                        <a:solidFill>
                          <a:schemeClr val="bg1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  <a:latin typeface="Meta Offc Pro Normal" panose="020B0504030101020102" pitchFamily="34" charset="0"/>
                        </a:rPr>
                        <a:t>Consume</a:t>
                      </a:r>
                    </a:p>
                  </a:txBody>
                  <a:tcPr marT="91440" marB="9144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24A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668606569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rgbClr val="474747"/>
                          </a:solidFill>
                          <a:latin typeface="Meta Offc Pro Normal" panose="020B0504030101020102" pitchFamily="34" charset="0"/>
                        </a:rPr>
                        <a:t>Data Ingestion</a:t>
                      </a:r>
                    </a:p>
                  </a:txBody>
                  <a:tcPr marT="91440" marB="9144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 marT="91440" marB="9144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rgbClr val="474747"/>
                          </a:solidFill>
                          <a:latin typeface="Meta Offc Pro Normal" panose="020B0504030101020102" pitchFamily="34" charset="0"/>
                        </a:rPr>
                        <a:t>Data Lake &amp; Warehouse</a:t>
                      </a:r>
                    </a:p>
                  </a:txBody>
                  <a:tcPr marT="91440" marB="9144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 marT="91440" marB="9144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rgbClr val="474747"/>
                          </a:solidFill>
                          <a:latin typeface="Meta Offc Pro Normal" panose="020B0504030101020102" pitchFamily="34" charset="0"/>
                        </a:rPr>
                        <a:t>Data Analytics &amp; Modeling</a:t>
                      </a:r>
                    </a:p>
                  </a:txBody>
                  <a:tcPr marT="91440" marB="9144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637889459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rgbClr val="474747"/>
                          </a:solidFill>
                          <a:latin typeface="Meta Offc Pro Normal" panose="020B0504030101020102" pitchFamily="34" charset="0"/>
                        </a:rPr>
                        <a:t>Event Streaming</a:t>
                      </a:r>
                    </a:p>
                  </a:txBody>
                  <a:tcPr marT="91440" marB="9144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 marT="91440" marB="9144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rgbClr val="474747"/>
                          </a:solidFill>
                          <a:latin typeface="Meta Offc Pro Normal" panose="020B0504030101020102" pitchFamily="34" charset="0"/>
                        </a:rPr>
                        <a:t>Realtime Operational Data Store</a:t>
                      </a:r>
                    </a:p>
                  </a:txBody>
                  <a:tcPr marT="91440" marB="9144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 marT="91440" marB="9144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rgbClr val="474747"/>
                          </a:solidFill>
                          <a:latin typeface="Meta Offc Pro Normal" panose="020B0504030101020102" pitchFamily="34" charset="0"/>
                        </a:rPr>
                        <a:t>Visualization</a:t>
                      </a:r>
                    </a:p>
                  </a:txBody>
                  <a:tcPr marT="91440" marB="9144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90709715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 marT="91440" marB="9144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 marT="91440" marB="9144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rgbClr val="474747"/>
                          </a:solidFill>
                          <a:latin typeface="Meta Offc Pro Normal" panose="020B0504030101020102" pitchFamily="34" charset="0"/>
                        </a:rPr>
                        <a:t>Data Preparation</a:t>
                      </a:r>
                    </a:p>
                  </a:txBody>
                  <a:tcPr marT="91440" marB="9144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 marT="91440" marB="9144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rgbClr val="474747"/>
                          </a:solidFill>
                          <a:latin typeface="Meta Offc Pro Normal" panose="020B0504030101020102" pitchFamily="34" charset="0"/>
                        </a:rPr>
                        <a:t>Decision &amp; Strategy</a:t>
                      </a:r>
                    </a:p>
                  </a:txBody>
                  <a:tcPr marT="91440" marB="9144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211739238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endParaRPr lang="en-US" sz="1200" b="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 marT="91440" marB="9144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 marT="91440" marB="9144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rgbClr val="474747"/>
                          </a:solidFill>
                          <a:latin typeface="Meta Offc Pro Normal" panose="020B0504030101020102" pitchFamily="34" charset="0"/>
                        </a:rPr>
                        <a:t>Data Standardization</a:t>
                      </a:r>
                    </a:p>
                  </a:txBody>
                  <a:tcPr marT="91440" marB="9144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 marT="91440" marB="9144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rgbClr val="474747"/>
                          </a:solidFill>
                          <a:latin typeface="Meta Offc Pro Normal" panose="020B0504030101020102" pitchFamily="34" charset="0"/>
                        </a:rPr>
                        <a:t>Model APIs</a:t>
                      </a:r>
                    </a:p>
                  </a:txBody>
                  <a:tcPr marT="91440" marB="9144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438198524"/>
                  </a:ext>
                </a:extLst>
              </a:tr>
              <a:tr h="457200">
                <a:tc gridSpan="6">
                  <a:txBody>
                    <a:bodyPr/>
                    <a:lstStyle/>
                    <a:p>
                      <a:pPr algn="ctr"/>
                      <a:endParaRPr lang="en-US" sz="1200" b="0" dirty="0">
                        <a:solidFill>
                          <a:schemeClr val="bg1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 marT="91440" marB="9144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 marT="91440" marB="91440" anchor="ctr">
                    <a:lnL w="3175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 marT="91440" marB="91440" anchor="ctr">
                    <a:lnL w="3175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 marT="91440" marB="91440" anchor="ctr">
                    <a:lnL w="3175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 marT="91440" marB="91440" anchor="ctr">
                    <a:lnL w="3175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526738050"/>
                  </a:ext>
                </a:extLst>
              </a:tr>
              <a:tr h="457200">
                <a:tc gridSpan="6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  <a:latin typeface="Meta Offc Pro Normal" panose="020B0504030101020102" pitchFamily="34" charset="0"/>
                        </a:rPr>
                        <a:t>Management</a:t>
                      </a:r>
                    </a:p>
                  </a:txBody>
                  <a:tcPr marT="91440" marB="9144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24A8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 marT="91440" marB="91440" anchor="ctr">
                    <a:lnL w="3175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 marT="91440" marB="91440" anchor="ctr">
                    <a:lnL w="3175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 marT="91440" marB="91440" anchor="ctr">
                    <a:lnL w="3175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 marT="91440" marB="91440" anchor="ctr">
                    <a:lnL w="3175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76132523"/>
                  </a:ext>
                </a:extLst>
              </a:tr>
              <a:tr h="457200">
                <a:tc gridSpan="3"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rgbClr val="474747"/>
                          </a:solidFill>
                          <a:latin typeface="Meta Offc Pro Normal" panose="020B0504030101020102" pitchFamily="34" charset="0"/>
                        </a:rPr>
                        <a:t>Data Management</a:t>
                      </a:r>
                    </a:p>
                  </a:txBody>
                  <a:tcPr marT="91440" marB="9144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 marT="91440" marB="91440" anchor="ctr">
                    <a:lnL w="3175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 marT="91440" marB="91440" anchor="ctr">
                    <a:lnL w="3175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rgbClr val="474747"/>
                          </a:solidFill>
                          <a:latin typeface="Meta Offc Pro Normal" panose="020B0504030101020102" pitchFamily="34" charset="0"/>
                        </a:rPr>
                        <a:t>Data Protection</a:t>
                      </a:r>
                    </a:p>
                  </a:txBody>
                  <a:tcPr marT="91440" marB="9144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 marT="91440" marB="91440" anchor="ctr">
                    <a:lnL w="3175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 marT="91440" marB="91440" anchor="ctr">
                    <a:lnL w="3175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92430781"/>
                  </a:ext>
                </a:extLst>
              </a:tr>
              <a:tr h="457200">
                <a:tc gridSpan="3"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rgbClr val="474747"/>
                          </a:solidFill>
                          <a:latin typeface="Meta Offc Pro Normal" panose="020B0504030101020102" pitchFamily="34" charset="0"/>
                        </a:rPr>
                        <a:t>Data Governance</a:t>
                      </a:r>
                    </a:p>
                  </a:txBody>
                  <a:tcPr marT="91440" marB="9144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 marT="91440" marB="91440" anchor="ctr">
                    <a:lnL w="3175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 marT="91440" marB="91440" anchor="ctr">
                    <a:lnL w="3175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rgbClr val="474747"/>
                          </a:solidFill>
                          <a:latin typeface="Meta Offc Pro Normal" panose="020B0504030101020102" pitchFamily="34" charset="0"/>
                        </a:rPr>
                        <a:t>Infrastructure as a Service</a:t>
                      </a:r>
                    </a:p>
                  </a:txBody>
                  <a:tcPr marT="91440" marB="9144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 marT="91440" marB="91440" anchor="ctr">
                    <a:lnL w="3175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 marT="91440" marB="91440" anchor="ctr">
                    <a:lnL w="3175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9671830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332992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C7A6976A-1394-1245-A187-327782871F6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7200" y="685800"/>
            <a:ext cx="11277600" cy="457200"/>
          </a:xfrm>
        </p:spPr>
        <p:txBody>
          <a:bodyPr/>
          <a:lstStyle/>
          <a:p>
            <a:r>
              <a:rPr lang="en-US" dirty="0"/>
              <a:t>High-Level Cloud Data Platform Architecture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D4182039-0776-D24D-AF82-F6B9352CCF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0771" y="1371599"/>
            <a:ext cx="9230458" cy="4808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038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285CC11A-2811-FA43-9310-664BC1B867E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7200" y="685800"/>
            <a:ext cx="11277600" cy="457200"/>
          </a:xfrm>
        </p:spPr>
        <p:txBody>
          <a:bodyPr/>
          <a:lstStyle/>
          <a:p>
            <a:r>
              <a:rPr lang="en-US" dirty="0"/>
              <a:t>Cloud Data Platform 2019 Roadmap</a:t>
            </a:r>
          </a:p>
        </p:txBody>
      </p:sp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xmlns="" id="{59A80FC0-80F5-AE47-A784-F8B53A0AAAD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27249656"/>
              </p:ext>
            </p:extLst>
          </p:nvPr>
        </p:nvGraphicFramePr>
        <p:xfrm>
          <a:off x="457200" y="1828800"/>
          <a:ext cx="11277600" cy="420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59200">
                  <a:extLst>
                    <a:ext uri="{9D8B030D-6E8A-4147-A177-3AD203B41FA5}">
                      <a16:colId xmlns:a16="http://schemas.microsoft.com/office/drawing/2014/main" xmlns="" val="564486024"/>
                    </a:ext>
                  </a:extLst>
                </a:gridCol>
                <a:gridCol w="3759200">
                  <a:extLst>
                    <a:ext uri="{9D8B030D-6E8A-4147-A177-3AD203B41FA5}">
                      <a16:colId xmlns:a16="http://schemas.microsoft.com/office/drawing/2014/main" xmlns="" val="3493073915"/>
                    </a:ext>
                  </a:extLst>
                </a:gridCol>
                <a:gridCol w="3759200">
                  <a:extLst>
                    <a:ext uri="{9D8B030D-6E8A-4147-A177-3AD203B41FA5}">
                      <a16:colId xmlns:a16="http://schemas.microsoft.com/office/drawing/2014/main" xmlns="" val="60412928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F2F2F2"/>
                          </a:solidFill>
                          <a:latin typeface="Meta Offc Pro Normal" panose="020B0504030101020102" pitchFamily="34" charset="0"/>
                        </a:rPr>
                        <a:t>Cloud Data &amp; Platform Foundation</a:t>
                      </a:r>
                    </a:p>
                  </a:txBody>
                  <a:tcPr marT="91440" marB="9144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48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F2F2F2"/>
                          </a:solidFill>
                          <a:latin typeface="Meta Offc Pro Normal" panose="020B0504030101020102" pitchFamily="34" charset="0"/>
                        </a:rPr>
                        <a:t>Platform Hardening</a:t>
                      </a:r>
                    </a:p>
                  </a:txBody>
                  <a:tcPr marT="91440" marB="9144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48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F2F2F2"/>
                          </a:solidFill>
                          <a:latin typeface="Meta Offc Pro Normal" panose="020B0504030101020102" pitchFamily="34" charset="0"/>
                        </a:rPr>
                        <a:t>New Capabilities</a:t>
                      </a:r>
                    </a:p>
                  </a:txBody>
                  <a:tcPr marT="91440" marB="9144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48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68950913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0548A"/>
                          </a:solidFill>
                          <a:latin typeface="Meta Offc Pro Normal" panose="020B0504030101020102" pitchFamily="34" charset="0"/>
                        </a:rPr>
                        <a:t>JAN–APR 2019</a:t>
                      </a:r>
                    </a:p>
                  </a:txBody>
                  <a:tcPr marT="91440" marB="9144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0548A"/>
                          </a:solidFill>
                          <a:latin typeface="Meta Offc Pro Normal" panose="020B0504030101020102" pitchFamily="34" charset="0"/>
                        </a:rPr>
                        <a:t>MAY–AUG 2019</a:t>
                      </a:r>
                    </a:p>
                  </a:txBody>
                  <a:tcPr marT="91440" marB="9144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0548A"/>
                          </a:solidFill>
                          <a:latin typeface="Meta Offc Pro Normal" panose="020B0504030101020102" pitchFamily="34" charset="0"/>
                        </a:rPr>
                        <a:t>SEP–DEC 2019</a:t>
                      </a:r>
                    </a:p>
                  </a:txBody>
                  <a:tcPr marT="91440" marB="9144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32820572"/>
                  </a:ext>
                </a:extLst>
              </a:tr>
              <a:tr h="1280160">
                <a:tc>
                  <a:txBody>
                    <a:bodyPr/>
                    <a:lstStyle/>
                    <a:p>
                      <a:pPr marL="0" indent="0">
                        <a:buClr>
                          <a:srgbClr val="00548A"/>
                        </a:buClr>
                        <a:buFont typeface="Wingdings" pitchFamily="2" charset="2"/>
                        <a:buNone/>
                      </a:pPr>
                      <a:r>
                        <a:rPr lang="en-US" sz="1200" b="1" dirty="0">
                          <a:solidFill>
                            <a:srgbClr val="474747"/>
                          </a:solidFill>
                          <a:latin typeface="Meta Offc Pro Normal" panose="020B0504030101020102" pitchFamily="34" charset="0"/>
                        </a:rPr>
                        <a:t>Cloud Foundational Platforms</a:t>
                      </a:r>
                    </a:p>
                    <a:p>
                      <a:pPr marL="171450" indent="-171450">
                        <a:buClr>
                          <a:srgbClr val="00548A"/>
                        </a:buClr>
                        <a:buFont typeface="Wingdings" pitchFamily="2" charset="2"/>
                        <a:buChar char="§"/>
                      </a:pPr>
                      <a:r>
                        <a:rPr lang="en-US" sz="1200" dirty="0">
                          <a:solidFill>
                            <a:srgbClr val="474747"/>
                          </a:solidFill>
                          <a:latin typeface="Meta Offc Pro Normal" panose="020B0504030101020102" pitchFamily="34" charset="0"/>
                        </a:rPr>
                        <a:t>S3 Data Lake</a:t>
                      </a:r>
                    </a:p>
                    <a:p>
                      <a:pPr marL="171450" indent="-171450">
                        <a:buClr>
                          <a:srgbClr val="00548A"/>
                        </a:buClr>
                        <a:buFont typeface="Wingdings" pitchFamily="2" charset="2"/>
                        <a:buChar char="§"/>
                      </a:pPr>
                      <a:r>
                        <a:rPr lang="en-US" sz="1200" dirty="0">
                          <a:solidFill>
                            <a:srgbClr val="474747"/>
                          </a:solidFill>
                          <a:latin typeface="Meta Offc Pro Normal" panose="020B0504030101020102" pitchFamily="34" charset="0"/>
                        </a:rPr>
                        <a:t>Snowflake DW</a:t>
                      </a:r>
                    </a:p>
                    <a:p>
                      <a:pPr marL="171450" indent="-171450">
                        <a:buClr>
                          <a:srgbClr val="00548A"/>
                        </a:buClr>
                        <a:buFont typeface="Wingdings" pitchFamily="2" charset="2"/>
                        <a:buChar char="§"/>
                      </a:pPr>
                      <a:r>
                        <a:rPr lang="en-US" sz="1200" dirty="0">
                          <a:solidFill>
                            <a:srgbClr val="474747"/>
                          </a:solidFill>
                          <a:latin typeface="Meta Offc Pro Normal" panose="020B0504030101020102" pitchFamily="34" charset="0"/>
                        </a:rPr>
                        <a:t>ZIPLINE Model training platform</a:t>
                      </a:r>
                    </a:p>
                    <a:p>
                      <a:pPr marL="171450" indent="-171450">
                        <a:buClr>
                          <a:srgbClr val="00548A"/>
                        </a:buClr>
                        <a:buFont typeface="Wingdings" pitchFamily="2" charset="2"/>
                        <a:buChar char="§"/>
                      </a:pPr>
                      <a:r>
                        <a:rPr lang="en-US" sz="1200" dirty="0">
                          <a:solidFill>
                            <a:srgbClr val="474747"/>
                          </a:solidFill>
                          <a:latin typeface="Meta Offc Pro Normal" panose="020B0504030101020102" pitchFamily="34" charset="0"/>
                        </a:rPr>
                        <a:t>Model execution platform (Openshift)</a:t>
                      </a:r>
                    </a:p>
                    <a:p>
                      <a:pPr marL="171450" indent="-171450">
                        <a:buClr>
                          <a:srgbClr val="00548A"/>
                        </a:buClr>
                        <a:buFont typeface="Wingdings" pitchFamily="2" charset="2"/>
                        <a:buChar char="§"/>
                      </a:pPr>
                      <a:r>
                        <a:rPr lang="en-US" sz="1200" dirty="0">
                          <a:solidFill>
                            <a:srgbClr val="474747"/>
                          </a:solidFill>
                          <a:latin typeface="Meta Offc Pro Normal" panose="020B0504030101020102" pitchFamily="34" charset="0"/>
                        </a:rPr>
                        <a:t>BI (Tableau)</a:t>
                      </a:r>
                    </a:p>
                    <a:p>
                      <a:pPr marL="171450" indent="-171450">
                        <a:buClr>
                          <a:srgbClr val="00548A"/>
                        </a:buClr>
                        <a:buFont typeface="Wingdings" pitchFamily="2" charset="2"/>
                        <a:buChar char="§"/>
                      </a:pPr>
                      <a:r>
                        <a:rPr lang="en-US" sz="1200" dirty="0">
                          <a:solidFill>
                            <a:srgbClr val="474747"/>
                          </a:solidFill>
                          <a:latin typeface="Meta Offc Pro Normal" panose="020B0504030101020102" pitchFamily="34" charset="0"/>
                        </a:rPr>
                        <a:t>RDS (Postgres)</a:t>
                      </a:r>
                    </a:p>
                  </a:txBody>
                  <a:tcPr marL="228600" marT="91440" marB="9144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Clr>
                          <a:srgbClr val="00548A"/>
                        </a:buClr>
                        <a:buFont typeface="Wingdings" pitchFamily="2" charset="2"/>
                        <a:buNone/>
                      </a:pPr>
                      <a:r>
                        <a:rPr lang="en-US" sz="1200" b="1" dirty="0">
                          <a:solidFill>
                            <a:srgbClr val="474747"/>
                          </a:solidFill>
                          <a:latin typeface="Meta Offc Pro Normal" panose="020B0504030101020102" pitchFamily="34" charset="0"/>
                        </a:rPr>
                        <a:t>Critical Platform Hardening</a:t>
                      </a:r>
                    </a:p>
                    <a:p>
                      <a:pPr marL="171450" indent="-171450">
                        <a:buClr>
                          <a:srgbClr val="00548A"/>
                        </a:buClr>
                        <a:buFont typeface="Wingdings" pitchFamily="2" charset="2"/>
                        <a:buChar char="§"/>
                      </a:pPr>
                      <a:r>
                        <a:rPr lang="en-US" sz="1200" dirty="0">
                          <a:solidFill>
                            <a:srgbClr val="474747"/>
                          </a:solidFill>
                          <a:latin typeface="Meta Offc Pro Normal" panose="020B0504030101020102" pitchFamily="34" charset="0"/>
                        </a:rPr>
                        <a:t>Data backup and restore hardening</a:t>
                      </a:r>
                    </a:p>
                    <a:p>
                      <a:pPr marL="171450" indent="-171450">
                        <a:buClr>
                          <a:srgbClr val="00548A"/>
                        </a:buClr>
                        <a:buFont typeface="Wingdings" pitchFamily="2" charset="2"/>
                        <a:buChar char="§"/>
                      </a:pPr>
                      <a:r>
                        <a:rPr lang="en-US" sz="1200" dirty="0">
                          <a:solidFill>
                            <a:srgbClr val="474747"/>
                          </a:solidFill>
                          <a:latin typeface="Meta Offc Pro Normal" panose="020B0504030101020102" pitchFamily="34" charset="0"/>
                        </a:rPr>
                        <a:t>S3 data move to prod and restricted accounts</a:t>
                      </a:r>
                    </a:p>
                    <a:p>
                      <a:pPr marL="171450" indent="-171450">
                        <a:buClr>
                          <a:srgbClr val="00548A"/>
                        </a:buClr>
                        <a:buFont typeface="Wingdings" pitchFamily="2" charset="2"/>
                        <a:buChar char="§"/>
                      </a:pPr>
                      <a:r>
                        <a:rPr lang="en-US" sz="1200" dirty="0">
                          <a:solidFill>
                            <a:srgbClr val="474747"/>
                          </a:solidFill>
                          <a:latin typeface="Meta Offc Pro Normal" panose="020B0504030101020102" pitchFamily="34" charset="0"/>
                        </a:rPr>
                        <a:t>Access controls and automation</a:t>
                      </a:r>
                    </a:p>
                    <a:p>
                      <a:pPr marL="171450" indent="-171450">
                        <a:buClr>
                          <a:srgbClr val="00548A"/>
                        </a:buClr>
                        <a:buFont typeface="Wingdings" pitchFamily="2" charset="2"/>
                        <a:buChar char="§"/>
                      </a:pPr>
                      <a:r>
                        <a:rPr lang="en-US" sz="1200" dirty="0">
                          <a:solidFill>
                            <a:srgbClr val="474747"/>
                          </a:solidFill>
                          <a:latin typeface="Meta Offc Pro Normal" panose="020B0504030101020102" pitchFamily="34" charset="0"/>
                        </a:rPr>
                        <a:t>Cost and resource optimization</a:t>
                      </a:r>
                    </a:p>
                    <a:p>
                      <a:pPr marL="171450" indent="-171450">
                        <a:buClr>
                          <a:srgbClr val="00548A"/>
                        </a:buClr>
                        <a:buFont typeface="Wingdings" pitchFamily="2" charset="2"/>
                        <a:buChar char="§"/>
                      </a:pPr>
                      <a:r>
                        <a:rPr lang="en-US" sz="1200" dirty="0">
                          <a:solidFill>
                            <a:srgbClr val="474747"/>
                          </a:solidFill>
                          <a:latin typeface="Meta Offc Pro Normal" panose="020B0504030101020102" pitchFamily="34" charset="0"/>
                        </a:rPr>
                        <a:t>Openshift capacity expansion</a:t>
                      </a:r>
                    </a:p>
                    <a:p>
                      <a:pPr marL="171450" indent="-171450">
                        <a:buClr>
                          <a:srgbClr val="00548A"/>
                        </a:buClr>
                        <a:buFont typeface="Wingdings" pitchFamily="2" charset="2"/>
                        <a:buChar char="§"/>
                      </a:pPr>
                      <a:r>
                        <a:rPr lang="en-US" sz="1200" dirty="0">
                          <a:solidFill>
                            <a:srgbClr val="474747"/>
                          </a:solidFill>
                          <a:latin typeface="Meta Offc Pro Normal" panose="020B0504030101020102" pitchFamily="34" charset="0"/>
                        </a:rPr>
                        <a:t>Model governance using JIRA</a:t>
                      </a:r>
                    </a:p>
                  </a:txBody>
                  <a:tcPr marL="228600" marT="91440" marB="9144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Clr>
                          <a:srgbClr val="00548A"/>
                        </a:buClr>
                        <a:buFont typeface="Wingdings" pitchFamily="2" charset="2"/>
                        <a:buNone/>
                      </a:pPr>
                      <a:r>
                        <a:rPr lang="en-US" sz="1200" b="1" dirty="0">
                          <a:solidFill>
                            <a:srgbClr val="474747"/>
                          </a:solidFill>
                          <a:latin typeface="Meta Offc Pro Normal" panose="020B0504030101020102" pitchFamily="34" charset="0"/>
                        </a:rPr>
                        <a:t>New Capabilities/Pilots</a:t>
                      </a:r>
                    </a:p>
                    <a:p>
                      <a:pPr marL="171450" indent="-171450">
                        <a:buClr>
                          <a:srgbClr val="00548A"/>
                        </a:buClr>
                        <a:buFont typeface="Wingdings" pitchFamily="2" charset="2"/>
                        <a:buChar char="§"/>
                      </a:pPr>
                      <a:r>
                        <a:rPr lang="en-US" sz="1200" dirty="0">
                          <a:solidFill>
                            <a:srgbClr val="474747"/>
                          </a:solidFill>
                          <a:latin typeface="Meta Offc Pro Normal" panose="020B0504030101020102" pitchFamily="34" charset="0"/>
                        </a:rPr>
                        <a:t>ETL on Cloud pilot</a:t>
                      </a:r>
                    </a:p>
                    <a:p>
                      <a:pPr marL="171450" indent="-171450">
                        <a:buClr>
                          <a:srgbClr val="00548A"/>
                        </a:buClr>
                        <a:buFont typeface="Wingdings" pitchFamily="2" charset="2"/>
                        <a:buChar char="§"/>
                      </a:pPr>
                      <a:r>
                        <a:rPr lang="en-US" sz="1200" dirty="0">
                          <a:solidFill>
                            <a:srgbClr val="474747"/>
                          </a:solidFill>
                          <a:latin typeface="Meta Offc Pro Normal" panose="020B0504030101020102" pitchFamily="34" charset="0"/>
                        </a:rPr>
                        <a:t>DR (AWS West) build</a:t>
                      </a:r>
                    </a:p>
                    <a:p>
                      <a:pPr marL="171450" indent="-171450">
                        <a:buClr>
                          <a:srgbClr val="00548A"/>
                        </a:buClr>
                        <a:buFont typeface="Wingdings" pitchFamily="2" charset="2"/>
                        <a:buChar char="§"/>
                      </a:pPr>
                      <a:r>
                        <a:rPr lang="en-US" sz="1200" dirty="0">
                          <a:solidFill>
                            <a:srgbClr val="474747"/>
                          </a:solidFill>
                          <a:latin typeface="Meta Offc Pro Normal" panose="020B0504030101020102" pitchFamily="34" charset="0"/>
                        </a:rPr>
                        <a:t>Real-time data platform </a:t>
                      </a:r>
                    </a:p>
                    <a:p>
                      <a:pPr marL="171450" indent="-171450">
                        <a:buClr>
                          <a:srgbClr val="00548A"/>
                        </a:buClr>
                        <a:buFont typeface="Wingdings" pitchFamily="2" charset="2"/>
                        <a:buChar char="§"/>
                      </a:pPr>
                      <a:r>
                        <a:rPr lang="en-US" sz="1200" dirty="0">
                          <a:solidFill>
                            <a:srgbClr val="474747"/>
                          </a:solidFill>
                          <a:latin typeface="Meta Offc Pro Normal" panose="020B0504030101020102" pitchFamily="34" charset="0"/>
                        </a:rPr>
                        <a:t>Self-service/smarter resource</a:t>
                      </a:r>
                      <a:br>
                        <a:rPr lang="en-US" sz="1200" dirty="0">
                          <a:solidFill>
                            <a:srgbClr val="474747"/>
                          </a:solidFill>
                          <a:latin typeface="Meta Offc Pro Normal" panose="020B0504030101020102" pitchFamily="34" charset="0"/>
                        </a:rPr>
                      </a:br>
                      <a:r>
                        <a:rPr lang="en-US" sz="1200" dirty="0">
                          <a:solidFill>
                            <a:srgbClr val="474747"/>
                          </a:solidFill>
                          <a:latin typeface="Meta Offc Pro Normal" panose="020B0504030101020102" pitchFamily="34" charset="0"/>
                        </a:rPr>
                        <a:t>provisioning and consumption</a:t>
                      </a:r>
                    </a:p>
                    <a:p>
                      <a:pPr marL="171450" indent="-171450">
                        <a:buClr>
                          <a:srgbClr val="00548A"/>
                        </a:buClr>
                        <a:buFont typeface="Wingdings" pitchFamily="2" charset="2"/>
                        <a:buChar char="§"/>
                      </a:pPr>
                      <a:r>
                        <a:rPr lang="en-US" sz="1200" dirty="0">
                          <a:solidFill>
                            <a:srgbClr val="474747"/>
                          </a:solidFill>
                          <a:latin typeface="Meta Offc Pro Normal" panose="020B0504030101020102" pitchFamily="34" charset="0"/>
                        </a:rPr>
                        <a:t>99.9% platform resiliency</a:t>
                      </a:r>
                    </a:p>
                  </a:txBody>
                  <a:tcPr marL="228600" marT="91440" marB="9144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677586684"/>
                  </a:ext>
                </a:extLst>
              </a:tr>
              <a:tr h="1005840">
                <a:tc>
                  <a:txBody>
                    <a:bodyPr/>
                    <a:lstStyle/>
                    <a:p>
                      <a:pPr marL="0" indent="0">
                        <a:buClr>
                          <a:srgbClr val="00548A"/>
                        </a:buClr>
                        <a:buFont typeface="Wingdings" pitchFamily="2" charset="2"/>
                        <a:buNone/>
                      </a:pPr>
                      <a:r>
                        <a:rPr lang="en-US" sz="1200" b="1" dirty="0">
                          <a:solidFill>
                            <a:srgbClr val="474747"/>
                          </a:solidFill>
                          <a:latin typeface="Meta Offc Pro Normal" panose="020B0504030101020102" pitchFamily="34" charset="0"/>
                        </a:rPr>
                        <a:t>Data</a:t>
                      </a:r>
                    </a:p>
                    <a:p>
                      <a:pPr marL="171450" indent="-171450">
                        <a:buClr>
                          <a:srgbClr val="00548A"/>
                        </a:buClr>
                        <a:buFont typeface="Wingdings" pitchFamily="2" charset="2"/>
                        <a:buChar char="§"/>
                      </a:pPr>
                      <a:r>
                        <a:rPr lang="en-US" sz="1200" dirty="0">
                          <a:solidFill>
                            <a:srgbClr val="474747"/>
                          </a:solidFill>
                          <a:latin typeface="Meta Offc Pro Normal" panose="020B0504030101020102" pitchFamily="34" charset="0"/>
                        </a:rPr>
                        <a:t>Batch data patterns from TD and Ab Initio to SF</a:t>
                      </a:r>
                    </a:p>
                    <a:p>
                      <a:pPr marL="171450" indent="-171450">
                        <a:buClr>
                          <a:srgbClr val="00548A"/>
                        </a:buClr>
                        <a:buFont typeface="Wingdings" pitchFamily="2" charset="2"/>
                        <a:buChar char="§"/>
                      </a:pPr>
                      <a:r>
                        <a:rPr lang="en-US" sz="1200" dirty="0">
                          <a:solidFill>
                            <a:srgbClr val="474747"/>
                          </a:solidFill>
                          <a:latin typeface="Meta Offc Pro Normal" panose="020B0504030101020102" pitchFamily="34" charset="0"/>
                        </a:rPr>
                        <a:t>Prod data copied to SF</a:t>
                      </a:r>
                    </a:p>
                    <a:p>
                      <a:pPr marL="171450" indent="-171450">
                        <a:buClr>
                          <a:srgbClr val="00548A"/>
                        </a:buClr>
                        <a:buFont typeface="Wingdings" pitchFamily="2" charset="2"/>
                        <a:buChar char="§"/>
                      </a:pPr>
                      <a:r>
                        <a:rPr lang="en-US" sz="1200" dirty="0">
                          <a:solidFill>
                            <a:srgbClr val="474747"/>
                          </a:solidFill>
                          <a:latin typeface="Meta Offc Pro Normal" panose="020B0504030101020102" pitchFamily="34" charset="0"/>
                        </a:rPr>
                        <a:t>Alation Data Catalog</a:t>
                      </a:r>
                    </a:p>
                  </a:txBody>
                  <a:tcPr marL="228600" marT="91440" marB="9144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Clr>
                          <a:srgbClr val="00548A"/>
                        </a:buClr>
                        <a:buFont typeface="Wingdings" pitchFamily="2" charset="2"/>
                        <a:buNone/>
                      </a:pPr>
                      <a:r>
                        <a:rPr lang="en-US" sz="1200" b="1" dirty="0">
                          <a:solidFill>
                            <a:srgbClr val="474747"/>
                          </a:solidFill>
                          <a:latin typeface="Meta Offc Pro Normal" panose="020B0504030101020102" pitchFamily="34" charset="0"/>
                        </a:rPr>
                        <a:t>Data</a:t>
                      </a:r>
                    </a:p>
                    <a:p>
                      <a:pPr marL="171450" indent="-171450">
                        <a:buClr>
                          <a:srgbClr val="00548A"/>
                        </a:buClr>
                        <a:buFont typeface="Wingdings" pitchFamily="2" charset="2"/>
                        <a:buChar char="§"/>
                      </a:pPr>
                      <a:r>
                        <a:rPr lang="en-US" sz="1200" dirty="0">
                          <a:solidFill>
                            <a:srgbClr val="474747"/>
                          </a:solidFill>
                          <a:latin typeface="Meta Offc Pro Normal" panose="020B0504030101020102" pitchFamily="34" charset="0"/>
                        </a:rPr>
                        <a:t>Patterns to address “data</a:t>
                      </a:r>
                      <a:br>
                        <a:rPr lang="en-US" sz="1200" dirty="0">
                          <a:solidFill>
                            <a:srgbClr val="474747"/>
                          </a:solidFill>
                          <a:latin typeface="Meta Offc Pro Normal" panose="020B0504030101020102" pitchFamily="34" charset="0"/>
                        </a:rPr>
                      </a:br>
                      <a:r>
                        <a:rPr lang="en-US" sz="1200" dirty="0">
                          <a:solidFill>
                            <a:srgbClr val="474747"/>
                          </a:solidFill>
                          <a:latin typeface="Meta Offc Pro Normal" panose="020B0504030101020102" pitchFamily="34" charset="0"/>
                        </a:rPr>
                        <a:t>insufficiency” (Hadoop, SAS)</a:t>
                      </a:r>
                    </a:p>
                    <a:p>
                      <a:pPr marL="171450" indent="-171450">
                        <a:buClr>
                          <a:srgbClr val="00548A"/>
                        </a:buClr>
                        <a:buFont typeface="Wingdings" pitchFamily="2" charset="2"/>
                        <a:buChar char="§"/>
                      </a:pPr>
                      <a:r>
                        <a:rPr lang="en-US" sz="1200" dirty="0">
                          <a:solidFill>
                            <a:srgbClr val="474747"/>
                          </a:solidFill>
                          <a:latin typeface="Meta Offc Pro Normal" panose="020B0504030101020102" pitchFamily="34" charset="0"/>
                        </a:rPr>
                        <a:t>Harden Batch data patterns</a:t>
                      </a:r>
                    </a:p>
                    <a:p>
                      <a:pPr marL="171450" indent="-171450">
                        <a:buClr>
                          <a:srgbClr val="00548A"/>
                        </a:buClr>
                        <a:buFont typeface="Wingdings" pitchFamily="2" charset="2"/>
                        <a:buChar char="§"/>
                      </a:pPr>
                      <a:r>
                        <a:rPr lang="en-US" sz="1200" dirty="0">
                          <a:solidFill>
                            <a:srgbClr val="474747"/>
                          </a:solidFill>
                          <a:latin typeface="Meta Offc Pro Normal" panose="020B0504030101020102" pitchFamily="34" charset="0"/>
                        </a:rPr>
                        <a:t>DQ platform (Abi DQE)</a:t>
                      </a:r>
                    </a:p>
                  </a:txBody>
                  <a:tcPr marL="228600" marT="91440" marB="9144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Clr>
                          <a:srgbClr val="00548A"/>
                        </a:buClr>
                        <a:buFont typeface="Wingdings" pitchFamily="2" charset="2"/>
                        <a:buNone/>
                      </a:pPr>
                      <a:r>
                        <a:rPr lang="en-US" sz="1200" b="1" dirty="0">
                          <a:solidFill>
                            <a:srgbClr val="474747"/>
                          </a:solidFill>
                          <a:latin typeface="Meta Offc Pro Normal" panose="020B0504030101020102" pitchFamily="34" charset="0"/>
                        </a:rPr>
                        <a:t>Data</a:t>
                      </a:r>
                    </a:p>
                    <a:p>
                      <a:pPr marL="171450" indent="-171450">
                        <a:buClr>
                          <a:srgbClr val="00548A"/>
                        </a:buClr>
                        <a:buFont typeface="Wingdings" pitchFamily="2" charset="2"/>
                        <a:buChar char="§"/>
                      </a:pPr>
                      <a:r>
                        <a:rPr lang="en-US" sz="1200" dirty="0">
                          <a:solidFill>
                            <a:srgbClr val="474747"/>
                          </a:solidFill>
                          <a:latin typeface="Meta Offc Pro Normal" panose="020B0504030101020102" pitchFamily="34" charset="0"/>
                        </a:rPr>
                        <a:t>Real-time data patterns</a:t>
                      </a:r>
                    </a:p>
                  </a:txBody>
                  <a:tcPr marL="228600" marT="91440" marB="9144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098441988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marL="0" indent="0">
                        <a:buClr>
                          <a:srgbClr val="00548A"/>
                        </a:buClr>
                        <a:buFont typeface="Wingdings" pitchFamily="2" charset="2"/>
                        <a:buNone/>
                      </a:pPr>
                      <a:r>
                        <a:rPr lang="en-US" sz="1200" b="1" dirty="0">
                          <a:solidFill>
                            <a:srgbClr val="474747"/>
                          </a:solidFill>
                          <a:latin typeface="Meta Offc Pro Normal" panose="020B0504030101020102" pitchFamily="34" charset="0"/>
                        </a:rPr>
                        <a:t>Tech Debt</a:t>
                      </a:r>
                    </a:p>
                    <a:p>
                      <a:pPr marL="171450" indent="-171450">
                        <a:buClr>
                          <a:srgbClr val="00548A"/>
                        </a:buClr>
                        <a:buFont typeface="Wingdings" pitchFamily="2" charset="2"/>
                        <a:buChar char="§"/>
                      </a:pPr>
                      <a:r>
                        <a:rPr lang="en-US" sz="1200" dirty="0">
                          <a:solidFill>
                            <a:srgbClr val="474747"/>
                          </a:solidFill>
                          <a:latin typeface="Meta Offc Pro Normal" panose="020B0504030101020102" pitchFamily="34" charset="0"/>
                        </a:rPr>
                        <a:t>Ab Initio AIX to Linux migration</a:t>
                      </a:r>
                    </a:p>
                  </a:txBody>
                  <a:tcPr marL="228600" marT="91440" marB="9144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Clr>
                          <a:srgbClr val="00548A"/>
                        </a:buClr>
                        <a:buFont typeface="Wingdings" pitchFamily="2" charset="2"/>
                        <a:buNone/>
                      </a:pPr>
                      <a:r>
                        <a:rPr lang="en-US" sz="1200" b="1" dirty="0">
                          <a:solidFill>
                            <a:srgbClr val="474747"/>
                          </a:solidFill>
                          <a:latin typeface="Meta Offc Pro Normal" panose="020B0504030101020102" pitchFamily="34" charset="0"/>
                        </a:rPr>
                        <a:t>Tech Debt</a:t>
                      </a:r>
                    </a:p>
                    <a:p>
                      <a:pPr marL="171450" indent="-171450">
                        <a:buClr>
                          <a:srgbClr val="00548A"/>
                        </a:buClr>
                        <a:buFont typeface="Wingdings" pitchFamily="2" charset="2"/>
                        <a:buChar char="§"/>
                      </a:pPr>
                      <a:r>
                        <a:rPr lang="en-US" sz="1200" dirty="0">
                          <a:solidFill>
                            <a:srgbClr val="474747"/>
                          </a:solidFill>
                          <a:latin typeface="Meta Offc Pro Normal" panose="020B0504030101020102" pitchFamily="34" charset="0"/>
                        </a:rPr>
                        <a:t>SAS Grid re-platform</a:t>
                      </a:r>
                    </a:p>
                    <a:p>
                      <a:pPr marL="171450" indent="-171450">
                        <a:buClr>
                          <a:srgbClr val="00548A"/>
                        </a:buClr>
                        <a:buFont typeface="Wingdings" pitchFamily="2" charset="2"/>
                        <a:buChar char="§"/>
                      </a:pPr>
                      <a:r>
                        <a:rPr lang="en-US" sz="1200" dirty="0">
                          <a:solidFill>
                            <a:srgbClr val="474747"/>
                          </a:solidFill>
                          <a:latin typeface="Meta Offc Pro Normal" panose="020B0504030101020102" pitchFamily="34" charset="0"/>
                        </a:rPr>
                        <a:t>Ab Initio GPFS to NFS migration</a:t>
                      </a:r>
                    </a:p>
                  </a:txBody>
                  <a:tcPr marL="228600" marT="91440" marB="9144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Clr>
                          <a:srgbClr val="00548A"/>
                        </a:buClr>
                        <a:buFont typeface="Wingdings" pitchFamily="2" charset="2"/>
                        <a:buNone/>
                      </a:pPr>
                      <a:r>
                        <a:rPr lang="en-US" sz="1200" b="1" dirty="0">
                          <a:solidFill>
                            <a:srgbClr val="474747"/>
                          </a:solidFill>
                          <a:latin typeface="Meta Offc Pro Normal" panose="020B0504030101020102" pitchFamily="34" charset="0"/>
                        </a:rPr>
                        <a:t>Tech Debt</a:t>
                      </a:r>
                    </a:p>
                    <a:p>
                      <a:pPr marL="171450" indent="-171450">
                        <a:buClr>
                          <a:srgbClr val="00548A"/>
                        </a:buClr>
                        <a:buFont typeface="Wingdings" pitchFamily="2" charset="2"/>
                        <a:buChar char="§"/>
                      </a:pPr>
                      <a:r>
                        <a:rPr lang="en-US" sz="1200" dirty="0">
                          <a:solidFill>
                            <a:srgbClr val="474747"/>
                          </a:solidFill>
                          <a:latin typeface="Meta Offc Pro Normal" panose="020B0504030101020102" pitchFamily="34" charset="0"/>
                        </a:rPr>
                        <a:t>Aster re-platform</a:t>
                      </a:r>
                    </a:p>
                  </a:txBody>
                  <a:tcPr marL="228600" marT="91440" marB="9144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1482672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430996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9735678E-A67B-0345-A0AA-1A920A1ECB0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en-US" dirty="0">
                <a:latin typeface="Meta Offc Pro Normal"/>
                <a:cs typeface="Arial"/>
              </a:rPr>
              <a:t>DEPOSITS Data Ops</a:t>
            </a:r>
          </a:p>
        </p:txBody>
      </p:sp>
    </p:spTree>
    <p:extLst>
      <p:ext uri="{BB962C8B-B14F-4D97-AF65-F5344CB8AC3E}">
        <p14:creationId xmlns:p14="http://schemas.microsoft.com/office/powerpoint/2010/main" val="32759442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62DBC05B-06D5-124F-B3D5-F2B498F5497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7200" y="685800"/>
            <a:ext cx="11277600" cy="457200"/>
          </a:xfrm>
        </p:spPr>
        <p:txBody>
          <a:bodyPr/>
          <a:lstStyle/>
          <a:p>
            <a:r>
              <a:rPr lang="en-US" dirty="0"/>
              <a:t>Bank data Ops Team Structure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FCB4987C-0FAD-694E-A4F8-E547931BA4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2696" y="1371599"/>
            <a:ext cx="7826607" cy="4809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4602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2495C4E7-383B-A642-A3BC-F0EA420AE57B}" vid="{FB2C5BE8-5502-1342-A1EB-FE9959B43CC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3E26F1C5B599A408851775A22945F29" ma:contentTypeVersion="7" ma:contentTypeDescription="Create a new document." ma:contentTypeScope="" ma:versionID="a30b7ca83d9f14903fe720da0cdb47ec">
  <xsd:schema xmlns:xsd="http://www.w3.org/2001/XMLSchema" xmlns:xs="http://www.w3.org/2001/XMLSchema" xmlns:p="http://schemas.microsoft.com/office/2006/metadata/properties" xmlns:ns2="6613d870-b199-4a93-ba83-19b48d3b45b4" xmlns:ns3="1bbf00c1-88f5-4132-9163-46962bdd0819" targetNamespace="http://schemas.microsoft.com/office/2006/metadata/properties" ma:root="true" ma:fieldsID="5ea884082f4572aacb87f85abdd0a5f9" ns2:_="" ns3:_="">
    <xsd:import namespace="6613d870-b199-4a93-ba83-19b48d3b45b4"/>
    <xsd:import namespace="1bbf00c1-88f5-4132-9163-46962bdd081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OCR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613d870-b199-4a93-ba83-19b48d3b45b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bbf00c1-88f5-4132-9163-46962bdd0819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1bbf00c1-88f5-4132-9163-46962bdd0819">
      <UserInfo>
        <DisplayName>Rupa Narayan</DisplayName>
        <AccountId>115</AccountId>
        <AccountType/>
      </UserInfo>
    </SharedWithUsers>
  </documentManagement>
</p:properties>
</file>

<file path=customXml/itemProps1.xml><?xml version="1.0" encoding="utf-8"?>
<ds:datastoreItem xmlns:ds="http://schemas.openxmlformats.org/officeDocument/2006/customXml" ds:itemID="{5B3CD33A-246C-4154-98F4-B252AFF8BBC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613d870-b199-4a93-ba83-19b48d3b45b4"/>
    <ds:schemaRef ds:uri="1bbf00c1-88f5-4132-9163-46962bdd081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F419696-8802-458E-858E-FDB1ED63878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8B3A45B-FCD4-4C59-A1B1-B8285CBE053B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1bbf00c1-88f5-4132-9163-46962bdd0819"/>
    <ds:schemaRef ds:uri="6613d870-b199-4a93-ba83-19b48d3b45b4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343</TotalTime>
  <Words>914</Words>
  <Application>Microsoft Office PowerPoint</Application>
  <PresentationFormat>Widescreen</PresentationFormat>
  <Paragraphs>160</Paragraphs>
  <Slides>20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8" baseType="lpstr">
      <vt:lpstr>Arial</vt:lpstr>
      <vt:lpstr>Calibri</vt:lpstr>
      <vt:lpstr>Futura Medium</vt:lpstr>
      <vt:lpstr>Meta Offc Pro Medium</vt:lpstr>
      <vt:lpstr>Meta Offc Pro Normal</vt:lpstr>
      <vt:lpstr>Meta Offc Pro Thin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Brian Galbreath</dc:creator>
  <cp:lastModifiedBy>Margaret Rivera</cp:lastModifiedBy>
  <cp:revision>131</cp:revision>
  <cp:lastPrinted>2018-09-07T16:26:33Z</cp:lastPrinted>
  <dcterms:created xsi:type="dcterms:W3CDTF">2019-05-08T14:42:12Z</dcterms:created>
  <dcterms:modified xsi:type="dcterms:W3CDTF">2019-05-10T19:56:17Z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0x01010063E26F1C5B599A408851775A22945F29</vt:lpwstr>
  </property>
</Properties>
</file>